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5"/>
  </p:notesMasterIdLst>
  <p:sldIdLst>
    <p:sldId id="256" r:id="rId2"/>
    <p:sldId id="257" r:id="rId3"/>
    <p:sldId id="291" r:id="rId4"/>
    <p:sldId id="263" r:id="rId5"/>
    <p:sldId id="294" r:id="rId6"/>
    <p:sldId id="265" r:id="rId7"/>
    <p:sldId id="258" r:id="rId8"/>
    <p:sldId id="295" r:id="rId9"/>
    <p:sldId id="261" r:id="rId10"/>
    <p:sldId id="281" r:id="rId11"/>
    <p:sldId id="296" r:id="rId12"/>
    <p:sldId id="271" r:id="rId13"/>
    <p:sldId id="283" r:id="rId14"/>
    <p:sldId id="284" r:id="rId15"/>
    <p:sldId id="285" r:id="rId16"/>
    <p:sldId id="274" r:id="rId17"/>
    <p:sldId id="286" r:id="rId18"/>
    <p:sldId id="287" r:id="rId19"/>
    <p:sldId id="278" r:id="rId20"/>
    <p:sldId id="288" r:id="rId21"/>
    <p:sldId id="289" r:id="rId22"/>
    <p:sldId id="297" r:id="rId23"/>
    <p:sldId id="282" r:id="rId24"/>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202120"/>
    <a:srgbClr val="CC006A"/>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p:scale>
          <a:sx n="72" d="100"/>
          <a:sy n="72" d="100"/>
        </p:scale>
        <p:origin x="-1936" y="-9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D7D99E-2927-9F44-A1B0-B35124349D79}" type="datetimeFigureOut">
              <a:rPr lang="de-DE" smtClean="0"/>
              <a:pPr/>
              <a:t>11.11.2015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DE7E1D-F680-7F4C-9278-470DFEADEF66}" type="slidenum">
              <a:rPr lang="de-DE" smtClean="0"/>
              <a:pPr/>
              <a:t>‹Nr.›</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287388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Wo fängt</a:t>
            </a:r>
            <a:r>
              <a:rPr lang="de-DE" baseline="0" dirty="0" smtClean="0"/>
              <a:t> Öffentlichkeitsarbeit, wo hört Werbung auf. Gibt es einen Unterschied zwischen PR und ÖA. Heute geht es darum, was macht erfolgreiche ÖA aus.</a:t>
            </a:r>
          </a:p>
          <a:p>
            <a:r>
              <a:rPr lang="de-DE" baseline="0" dirty="0" smtClean="0"/>
              <a:t>Begrüßung. Freue mich Ihnen in 20 Minuten Impulse für erfolgreiche Öffentlichkeitsarbeit geben zu dürfen.</a:t>
            </a:r>
          </a:p>
          <a:p>
            <a:r>
              <a:rPr lang="de-DE" baseline="0" dirty="0" smtClean="0"/>
              <a:t>3 Fragen stellen und bitte Handzeichen geben. </a:t>
            </a:r>
          </a:p>
          <a:p>
            <a:r>
              <a:rPr lang="de-DE" baseline="0" dirty="0" smtClean="0"/>
              <a:t>Wer von Ihnen ist selbst aktiv im Bereich ÖA für seinen Verein? </a:t>
            </a:r>
          </a:p>
          <a:p>
            <a:r>
              <a:rPr lang="de-DE" baseline="0" dirty="0" smtClean="0"/>
              <a:t>Wer ist mit der Wirkung zufrieden?</a:t>
            </a:r>
          </a:p>
          <a:p>
            <a:r>
              <a:rPr lang="de-DE" baseline="0" dirty="0" smtClean="0"/>
              <a:t>Wie kennt ein „Zauberwort“ welches alle die Begriffe verbindet?</a:t>
            </a:r>
          </a:p>
          <a:p>
            <a:endParaRPr lang="de-DE" dirty="0"/>
          </a:p>
        </p:txBody>
      </p:sp>
      <p:sp>
        <p:nvSpPr>
          <p:cNvPr id="4" name="Foliennummernplatzhalter 3"/>
          <p:cNvSpPr>
            <a:spLocks noGrp="1"/>
          </p:cNvSpPr>
          <p:nvPr>
            <p:ph type="sldNum" sz="quarter" idx="10"/>
          </p:nvPr>
        </p:nvSpPr>
        <p:spPr/>
        <p:txBody>
          <a:bodyPr/>
          <a:lstStyle/>
          <a:p>
            <a:fld id="{09DE7E1D-F680-7F4C-9278-470DFEADEF66}" type="slidenum">
              <a:rPr lang="de-DE" smtClean="0"/>
              <a:pPr/>
              <a:t>1</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6623734"/>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Kontakte zusammentragen, Gespräch suchen zu abgebrochenen Kontakten</a:t>
            </a:r>
          </a:p>
          <a:p>
            <a:r>
              <a:rPr lang="de-DE" dirty="0" smtClean="0"/>
              <a:t>Motivieren und inspirieren Team</a:t>
            </a:r>
            <a:endParaRPr lang="de-DE" dirty="0"/>
          </a:p>
        </p:txBody>
      </p:sp>
      <p:sp>
        <p:nvSpPr>
          <p:cNvPr id="4" name="Foliennummernplatzhalter 3"/>
          <p:cNvSpPr>
            <a:spLocks noGrp="1"/>
          </p:cNvSpPr>
          <p:nvPr>
            <p:ph type="sldNum" sz="quarter" idx="10"/>
          </p:nvPr>
        </p:nvSpPr>
        <p:spPr/>
        <p:txBody>
          <a:bodyPr/>
          <a:lstStyle/>
          <a:p>
            <a:fld id="{09DE7E1D-F680-7F4C-9278-470DFEADEF66}" type="slidenum">
              <a:rPr lang="de-DE" smtClean="0"/>
              <a:pPr/>
              <a:t>19</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3805450"/>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ÖA ist eine Investition. </a:t>
            </a:r>
          </a:p>
          <a:p>
            <a:endParaRPr lang="de-DE" dirty="0" smtClean="0"/>
          </a:p>
          <a:p>
            <a:r>
              <a:rPr lang="de-DE" dirty="0" smtClean="0"/>
              <a:t>Die</a:t>
            </a:r>
            <a:r>
              <a:rPr lang="de-DE" baseline="0" dirty="0" smtClean="0"/>
              <a:t> Folien sind das eine. Zum Runterladen a</a:t>
            </a:r>
            <a:r>
              <a:rPr lang="de-DE" dirty="0" smtClean="0"/>
              <a:t>usführliches Handout wo Sie manches nachlesen und noch einiges neues erfahren. Finden auch Links zu guten Büchern</a:t>
            </a:r>
            <a:r>
              <a:rPr lang="de-DE" baseline="0" dirty="0" smtClean="0"/>
              <a:t> zum Thema und weiterführende Infos. Ich hoffe mir ist es gelungen sie so zu motivieren, noch professioneller in das </a:t>
            </a:r>
            <a:r>
              <a:rPr lang="de-DE" baseline="0" dirty="0" err="1" smtClean="0"/>
              <a:t>Teama</a:t>
            </a:r>
            <a:r>
              <a:rPr lang="de-DE" baseline="0" dirty="0" smtClean="0"/>
              <a:t> ÖA einzusteigen es lohnt . Danke</a:t>
            </a:r>
            <a:endParaRPr lang="de-DE" dirty="0"/>
          </a:p>
        </p:txBody>
      </p:sp>
      <p:sp>
        <p:nvSpPr>
          <p:cNvPr id="4" name="Foliennummernplatzhalter 3"/>
          <p:cNvSpPr>
            <a:spLocks noGrp="1"/>
          </p:cNvSpPr>
          <p:nvPr>
            <p:ph type="sldNum" sz="quarter" idx="10"/>
          </p:nvPr>
        </p:nvSpPr>
        <p:spPr/>
        <p:txBody>
          <a:bodyPr/>
          <a:lstStyle/>
          <a:p>
            <a:fld id="{09DE7E1D-F680-7F4C-9278-470DFEADEF66}" type="slidenum">
              <a:rPr lang="de-DE" smtClean="0"/>
              <a:pPr/>
              <a:t>23</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5942147"/>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Egal ob Sie werben</a:t>
            </a:r>
            <a:r>
              <a:rPr lang="de-DE" baseline="0" dirty="0" smtClean="0"/>
              <a:t> oder ÖA betreiben Ihr Ziel sind gute Beziehungen</a:t>
            </a:r>
          </a:p>
          <a:p>
            <a:r>
              <a:rPr lang="de-DE" baseline="0" dirty="0" smtClean="0"/>
              <a:t>Beziehungen herzustellen um Mitglieder zu gewinnen, Unterstützer gewinnen, Besucher haben usw.</a:t>
            </a:r>
          </a:p>
          <a:p>
            <a:r>
              <a:rPr lang="de-DE" baseline="0" dirty="0" smtClean="0"/>
              <a:t>Werbung zielt eher auf konkretes kurzfristiges nach außen, ÖA auf längerfristiges auch auf internes Zielgruppen</a:t>
            </a:r>
            <a:endParaRPr lang="de-DE" dirty="0"/>
          </a:p>
        </p:txBody>
      </p:sp>
      <p:sp>
        <p:nvSpPr>
          <p:cNvPr id="4" name="Foliennummernplatzhalter 3"/>
          <p:cNvSpPr>
            <a:spLocks noGrp="1"/>
          </p:cNvSpPr>
          <p:nvPr>
            <p:ph type="sldNum" sz="quarter" idx="10"/>
          </p:nvPr>
        </p:nvSpPr>
        <p:spPr/>
        <p:txBody>
          <a:bodyPr/>
          <a:lstStyle/>
          <a:p>
            <a:fld id="{09DE7E1D-F680-7F4C-9278-470DFEADEF66}" type="slidenum">
              <a:rPr lang="de-DE" smtClean="0"/>
              <a:pPr/>
              <a:t>2</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3849338"/>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a:t>
            </a:r>
            <a:r>
              <a:rPr lang="de-DE" baseline="0" dirty="0" smtClean="0"/>
              <a:t> ÖA geht es um Imagepflege. Was macht ein Image aus. Image im Verein meist geprägt von Personen. Beispiel Tim Wiese, Manuel Neuer. Bayern München 1 FC Köln</a:t>
            </a:r>
            <a:endParaRPr lang="de-DE" dirty="0"/>
          </a:p>
        </p:txBody>
      </p:sp>
      <p:sp>
        <p:nvSpPr>
          <p:cNvPr id="4" name="Foliennummernplatzhalter 3"/>
          <p:cNvSpPr>
            <a:spLocks noGrp="1"/>
          </p:cNvSpPr>
          <p:nvPr>
            <p:ph type="sldNum" sz="quarter" idx="10"/>
          </p:nvPr>
        </p:nvSpPr>
        <p:spPr/>
        <p:txBody>
          <a:bodyPr/>
          <a:lstStyle/>
          <a:p>
            <a:fld id="{09DE7E1D-F680-7F4C-9278-470DFEADEF66}" type="slidenum">
              <a:rPr lang="de-DE" smtClean="0"/>
              <a:pPr/>
              <a:t>4</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78173281"/>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Strategisch: Ziele,</a:t>
            </a:r>
            <a:r>
              <a:rPr lang="de-DE" baseline="0" dirty="0" smtClean="0"/>
              <a:t> Zielgruppen Beispiel Pressemitteilung Amtsblatt</a:t>
            </a:r>
          </a:p>
          <a:p>
            <a:r>
              <a:rPr lang="de-DE" baseline="0" dirty="0" smtClean="0"/>
              <a:t>Botschaft: Bogenschießen, Trainerin ist Japanerin</a:t>
            </a:r>
          </a:p>
          <a:p>
            <a:r>
              <a:rPr lang="de-DE" baseline="0" dirty="0" smtClean="0"/>
              <a:t>Persönlich: Kommt sympathisch rüber, Händedruck Schraubstock oder toter Fisch</a:t>
            </a:r>
          </a:p>
          <a:p>
            <a:r>
              <a:rPr lang="de-DE" baseline="0" dirty="0" smtClean="0"/>
              <a:t>Medial: Schlechte Bilder, schlechte Texte, Form stimmt nicht</a:t>
            </a:r>
          </a:p>
          <a:p>
            <a:r>
              <a:rPr lang="de-DE" baseline="0" dirty="0" smtClean="0"/>
              <a:t>Gemeinsam:: ÖÄ braucht Absprachen und gute Kommunikation im Verein. Wenn eine Abteilung nicht weiß was die andere macht ist es schwer mit dem Vereinsimage. Gemeinsam heißt auch ein </a:t>
            </a:r>
            <a:r>
              <a:rPr lang="de-DE" baseline="0" dirty="0" err="1" smtClean="0"/>
              <a:t>Neztwerk</a:t>
            </a:r>
            <a:r>
              <a:rPr lang="de-DE" baseline="0" dirty="0" smtClean="0"/>
              <a:t> aufbauen. Pressekontakte, Kontakte zur Gemeinde etc.</a:t>
            </a:r>
            <a:endParaRPr lang="de-DE" dirty="0"/>
          </a:p>
        </p:txBody>
      </p:sp>
      <p:sp>
        <p:nvSpPr>
          <p:cNvPr id="4" name="Foliennummernplatzhalter 3"/>
          <p:cNvSpPr>
            <a:spLocks noGrp="1"/>
          </p:cNvSpPr>
          <p:nvPr>
            <p:ph type="sldNum" sz="quarter" idx="10"/>
          </p:nvPr>
        </p:nvSpPr>
        <p:spPr/>
        <p:txBody>
          <a:bodyPr/>
          <a:lstStyle/>
          <a:p>
            <a:fld id="{09DE7E1D-F680-7F4C-9278-470DFEADEF66}" type="slidenum">
              <a:rPr lang="de-DE" smtClean="0"/>
              <a:pPr/>
              <a:t>6</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4370009"/>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Aller wichtigste ÖA, die Botschaft richtet sich an Menschen,</a:t>
            </a:r>
            <a:r>
              <a:rPr lang="de-DE" baseline="0" dirty="0" smtClean="0"/>
              <a:t> an einen konkreten! Wer von Ihnen hat eine konkrete Zielgruppe vor Augen!</a:t>
            </a:r>
            <a:endParaRPr lang="de-DE" dirty="0"/>
          </a:p>
        </p:txBody>
      </p:sp>
      <p:sp>
        <p:nvSpPr>
          <p:cNvPr id="4" name="Foliennummernplatzhalter 3"/>
          <p:cNvSpPr>
            <a:spLocks noGrp="1"/>
          </p:cNvSpPr>
          <p:nvPr>
            <p:ph type="sldNum" sz="quarter" idx="10"/>
          </p:nvPr>
        </p:nvSpPr>
        <p:spPr/>
        <p:txBody>
          <a:bodyPr/>
          <a:lstStyle/>
          <a:p>
            <a:fld id="{09DE7E1D-F680-7F4C-9278-470DFEADEF66}" type="slidenum">
              <a:rPr lang="de-DE" smtClean="0"/>
              <a:pPr/>
              <a:t>7</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9329989"/>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Was</a:t>
            </a:r>
            <a:r>
              <a:rPr lang="de-DE" baseline="0" dirty="0" smtClean="0"/>
              <a:t> passiert  in </a:t>
            </a:r>
            <a:r>
              <a:rPr lang="de-DE" baseline="0" dirty="0" err="1" smtClean="0"/>
              <a:t>uns.SINNlicc</a:t>
            </a:r>
            <a:endParaRPr lang="de-DE" dirty="0"/>
          </a:p>
        </p:txBody>
      </p:sp>
      <p:sp>
        <p:nvSpPr>
          <p:cNvPr id="4" name="Foliennummernplatzhalter 3"/>
          <p:cNvSpPr>
            <a:spLocks noGrp="1"/>
          </p:cNvSpPr>
          <p:nvPr>
            <p:ph type="sldNum" sz="quarter" idx="10"/>
          </p:nvPr>
        </p:nvSpPr>
        <p:spPr/>
        <p:txBody>
          <a:bodyPr/>
          <a:lstStyle/>
          <a:p>
            <a:fld id="{09DE7E1D-F680-7F4C-9278-470DFEADEF66}" type="slidenum">
              <a:rPr lang="de-DE" smtClean="0"/>
              <a:pPr/>
              <a:t>9</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5583660"/>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AIDA</a:t>
            </a:r>
            <a:r>
              <a:rPr lang="de-DE" baseline="0" dirty="0" smtClean="0"/>
              <a:t> Modell für Werbung hilft uns auch für die ÖA. A Wichtigste zuerst gute Headline, gutes Bild. Das wichtigste zuerst. Schnell Interesse wecken.</a:t>
            </a:r>
          </a:p>
          <a:p>
            <a:r>
              <a:rPr lang="de-DE" baseline="0" dirty="0" smtClean="0"/>
              <a:t>Werbung darf direkt zum Punkt kommen. ÖA muss über die Bande spielen. Aktion, Wirkung ist aber auch bei ÖA langfristig das Ziel. Was haben Sie von einem guten Image, wenn Ihre Übungsabende schlecht besucht ist?</a:t>
            </a:r>
            <a:endParaRPr lang="de-DE" dirty="0"/>
          </a:p>
        </p:txBody>
      </p:sp>
      <p:sp>
        <p:nvSpPr>
          <p:cNvPr id="4" name="Foliennummernplatzhalter 3"/>
          <p:cNvSpPr>
            <a:spLocks noGrp="1"/>
          </p:cNvSpPr>
          <p:nvPr>
            <p:ph type="sldNum" sz="quarter" idx="10"/>
          </p:nvPr>
        </p:nvSpPr>
        <p:spPr/>
        <p:txBody>
          <a:bodyPr/>
          <a:lstStyle/>
          <a:p>
            <a:fld id="{09DE7E1D-F680-7F4C-9278-470DFEADEF66}" type="slidenum">
              <a:rPr lang="de-DE" smtClean="0"/>
              <a:pPr/>
              <a:t>10</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1692431"/>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Was</a:t>
            </a:r>
            <a:r>
              <a:rPr lang="de-DE" baseline="0" dirty="0" smtClean="0"/>
              <a:t> wir jetzt kurz anreisen verdient Vertiefung. Persönliche Begegnung. Wissen wie es geht. Keine Parkplätze schon neg. PR. Emotion</a:t>
            </a:r>
          </a:p>
          <a:p>
            <a:r>
              <a:rPr lang="de-DE" baseline="0" dirty="0" err="1" smtClean="0"/>
              <a:t>Geschäftstelle</a:t>
            </a:r>
            <a:r>
              <a:rPr lang="de-DE" baseline="0" dirty="0" smtClean="0"/>
              <a:t>, Übungsleiter sehr wichtig.</a:t>
            </a:r>
          </a:p>
          <a:p>
            <a:r>
              <a:rPr lang="de-DE" baseline="0" dirty="0" smtClean="0"/>
              <a:t>Stimmungskiller Ehrungen</a:t>
            </a:r>
          </a:p>
          <a:p>
            <a:r>
              <a:rPr lang="de-DE" baseline="0" dirty="0" err="1" smtClean="0"/>
              <a:t>Präsenetation</a:t>
            </a:r>
            <a:r>
              <a:rPr lang="de-DE" baseline="0" dirty="0" smtClean="0"/>
              <a:t> gut Vorbereitet so Gemeinderat überzeugt vom Sportplatzbau</a:t>
            </a:r>
          </a:p>
          <a:p>
            <a:r>
              <a:rPr lang="de-DE" baseline="0" dirty="0" smtClean="0"/>
              <a:t>Leserbrief: Medien beobachten rechtzeitig reagieren</a:t>
            </a:r>
            <a:endParaRPr lang="de-DE" dirty="0"/>
          </a:p>
        </p:txBody>
      </p:sp>
      <p:sp>
        <p:nvSpPr>
          <p:cNvPr id="4" name="Foliennummernplatzhalter 3"/>
          <p:cNvSpPr>
            <a:spLocks noGrp="1"/>
          </p:cNvSpPr>
          <p:nvPr>
            <p:ph type="sldNum" sz="quarter" idx="10"/>
          </p:nvPr>
        </p:nvSpPr>
        <p:spPr/>
        <p:txBody>
          <a:bodyPr/>
          <a:lstStyle/>
          <a:p>
            <a:fld id="{09DE7E1D-F680-7F4C-9278-470DFEADEF66}" type="slidenum">
              <a:rPr lang="de-DE" smtClean="0"/>
              <a:pPr/>
              <a:t>12</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92548094"/>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Einheitliches professionelles Erscheinungsbild. Weniger ist mehr.</a:t>
            </a:r>
            <a:r>
              <a:rPr lang="de-DE" baseline="0" dirty="0" smtClean="0"/>
              <a:t> 20.00 </a:t>
            </a:r>
            <a:r>
              <a:rPr lang="de-DE" baseline="0" dirty="0" err="1" smtClean="0"/>
              <a:t>Imageflyeru</a:t>
            </a:r>
            <a:r>
              <a:rPr lang="de-DE" baseline="0" dirty="0" smtClean="0"/>
              <a:t>. U. weniger bringen als wenige gut gemachte Kopien mit weniger Inhalt. Saisonabschlussbericht mit Ausblick auf das </a:t>
            </a:r>
            <a:r>
              <a:rPr lang="de-DE" baseline="0" dirty="0" err="1" smtClean="0"/>
              <a:t>nächset</a:t>
            </a:r>
            <a:r>
              <a:rPr lang="de-DE" baseline="0" dirty="0" smtClean="0"/>
              <a:t> Jahr mit Coupon.</a:t>
            </a:r>
          </a:p>
          <a:p>
            <a:r>
              <a:rPr lang="de-DE" baseline="0" dirty="0" smtClean="0"/>
              <a:t>Vieles an ÖA läuft an den Verantwortlichen vorbei. Was wird </a:t>
            </a:r>
            <a:r>
              <a:rPr lang="de-DE" baseline="0" dirty="0" err="1" smtClean="0"/>
              <a:t>gewhatsappt</a:t>
            </a:r>
            <a:r>
              <a:rPr lang="de-DE" baseline="0" dirty="0" smtClean="0"/>
              <a:t>?</a:t>
            </a:r>
          </a:p>
          <a:p>
            <a:endParaRPr lang="de-DE" dirty="0"/>
          </a:p>
        </p:txBody>
      </p:sp>
      <p:sp>
        <p:nvSpPr>
          <p:cNvPr id="4" name="Foliennummernplatzhalter 3"/>
          <p:cNvSpPr>
            <a:spLocks noGrp="1"/>
          </p:cNvSpPr>
          <p:nvPr>
            <p:ph type="sldNum" sz="quarter" idx="10"/>
          </p:nvPr>
        </p:nvSpPr>
        <p:spPr/>
        <p:txBody>
          <a:bodyPr/>
          <a:lstStyle/>
          <a:p>
            <a:fld id="{09DE7E1D-F680-7F4C-9278-470DFEADEF66}" type="slidenum">
              <a:rPr lang="de-DE" smtClean="0"/>
              <a:pPr/>
              <a:t>16</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9236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p>
            <a:fld id="{10CD99D1-1BAB-5A48-A2BD-EA05DB511314}" type="datetimeFigureOut">
              <a:rPr lang="de-DE" smtClean="0"/>
              <a:pPr/>
              <a:t>11.11.2015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E3B16B1-E288-5E49-B239-96032794979E}" type="slidenum">
              <a:rPr lang="de-DE" smtClean="0"/>
              <a:pPr/>
              <a:t>‹Nr.›</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6948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0CD99D1-1BAB-5A48-A2BD-EA05DB511314}" type="datetimeFigureOut">
              <a:rPr lang="de-DE" smtClean="0"/>
              <a:pPr/>
              <a:t>11.11.2015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E3B16B1-E288-5E49-B239-96032794979E}" type="slidenum">
              <a:rPr lang="de-DE" smtClean="0"/>
              <a:pPr/>
              <a:t>‹Nr.›</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0907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0CD99D1-1BAB-5A48-A2BD-EA05DB511314}" type="datetimeFigureOut">
              <a:rPr lang="de-DE" smtClean="0"/>
              <a:pPr/>
              <a:t>11.11.2015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E3B16B1-E288-5E49-B239-96032794979E}" type="slidenum">
              <a:rPr lang="de-DE" smtClean="0"/>
              <a:pPr/>
              <a:t>‹Nr.›</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3573812"/>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0CD99D1-1BAB-5A48-A2BD-EA05DB511314}" type="datetimeFigureOut">
              <a:rPr lang="de-DE" smtClean="0"/>
              <a:pPr/>
              <a:t>11.11.2015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E3B16B1-E288-5E49-B239-96032794979E}" type="slidenum">
              <a:rPr lang="de-DE" smtClean="0"/>
              <a:pPr/>
              <a:t>‹Nr.›</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4851284"/>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10CD99D1-1BAB-5A48-A2BD-EA05DB511314}" type="datetimeFigureOut">
              <a:rPr lang="de-DE" smtClean="0"/>
              <a:pPr/>
              <a:t>11.11.2015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E3B16B1-E288-5E49-B239-96032794979E}" type="slidenum">
              <a:rPr lang="de-DE" smtClean="0"/>
              <a:pPr/>
              <a:t>‹Nr.›</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24724214"/>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10CD99D1-1BAB-5A48-A2BD-EA05DB511314}" type="datetimeFigureOut">
              <a:rPr lang="de-DE" smtClean="0"/>
              <a:pPr/>
              <a:t>11.11.2015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E3B16B1-E288-5E49-B239-96032794979E}" type="slidenum">
              <a:rPr lang="de-DE" smtClean="0"/>
              <a:pPr/>
              <a:t>‹Nr.›</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2603818"/>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10CD99D1-1BAB-5A48-A2BD-EA05DB511314}" type="datetimeFigureOut">
              <a:rPr lang="de-DE" smtClean="0"/>
              <a:pPr/>
              <a:t>11.11.2015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7E3B16B1-E288-5E49-B239-96032794979E}" type="slidenum">
              <a:rPr lang="de-DE" smtClean="0"/>
              <a:pPr/>
              <a:t>‹Nr.›</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62854102"/>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10CD99D1-1BAB-5A48-A2BD-EA05DB511314}" type="datetimeFigureOut">
              <a:rPr lang="de-DE" smtClean="0"/>
              <a:pPr/>
              <a:t>11.11.2015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7E3B16B1-E288-5E49-B239-96032794979E}" type="slidenum">
              <a:rPr lang="de-DE" smtClean="0"/>
              <a:pPr/>
              <a:t>‹Nr.›</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6398571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0CD99D1-1BAB-5A48-A2BD-EA05DB511314}" type="datetimeFigureOut">
              <a:rPr lang="de-DE" smtClean="0"/>
              <a:pPr/>
              <a:t>11.11.2015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7E3B16B1-E288-5E49-B239-96032794979E}" type="slidenum">
              <a:rPr lang="de-DE" smtClean="0"/>
              <a:pPr/>
              <a:t>‹Nr.›</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6754983"/>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10CD99D1-1BAB-5A48-A2BD-EA05DB511314}" type="datetimeFigureOut">
              <a:rPr lang="de-DE" smtClean="0"/>
              <a:pPr/>
              <a:t>11.11.2015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E3B16B1-E288-5E49-B239-96032794979E}" type="slidenum">
              <a:rPr lang="de-DE" smtClean="0"/>
              <a:pPr/>
              <a:t>‹Nr.›</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2686722"/>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10CD99D1-1BAB-5A48-A2BD-EA05DB511314}" type="datetimeFigureOut">
              <a:rPr lang="de-DE" smtClean="0"/>
              <a:pPr/>
              <a:t>11.11.2015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E3B16B1-E288-5E49-B239-96032794979E}" type="slidenum">
              <a:rPr lang="de-DE" smtClean="0"/>
              <a:pPr/>
              <a:t>‹Nr.›</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61346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CD99D1-1BAB-5A48-A2BD-EA05DB511314}" type="datetimeFigureOut">
              <a:rPr lang="de-DE" smtClean="0"/>
              <a:pPr/>
              <a:t>11.11.2015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B16B1-E288-5E49-B239-96032794979E}" type="slidenum">
              <a:rPr lang="de-DE" smtClean="0"/>
              <a:pPr/>
              <a:t>‹Nr.›</a:t>
            </a:fld>
            <a:endParaRPr lang="de-DE"/>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9576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Bild 6" descr="Wortwolke PR_brandneu.pdf"/>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5716" y="71888"/>
            <a:ext cx="9613658" cy="6786112"/>
          </a:xfrm>
          <a:prstGeom prst="rect">
            <a:avLst/>
          </a:prstGeom>
        </p:spPr>
      </p:pic>
      <p:sp>
        <p:nvSpPr>
          <p:cNvPr id="6" name="Textfeld 5"/>
          <p:cNvSpPr txBox="1"/>
          <p:nvPr/>
        </p:nvSpPr>
        <p:spPr>
          <a:xfrm>
            <a:off x="6768354" y="6475515"/>
            <a:ext cx="2078412" cy="307777"/>
          </a:xfrm>
          <a:prstGeom prst="rect">
            <a:avLst/>
          </a:prstGeom>
          <a:noFill/>
        </p:spPr>
        <p:txBody>
          <a:bodyPr wrap="none" rtlCol="0">
            <a:spAutoFit/>
          </a:bodyPr>
          <a:lstStyle/>
          <a:p>
            <a:r>
              <a:rPr lang="de-DE" sz="1400" dirty="0" smtClean="0">
                <a:latin typeface="Frutiger LT Std 57 Cn"/>
                <a:cs typeface="Frutiger LT Std 57 Cn"/>
              </a:rPr>
              <a:t>© 2015 </a:t>
            </a:r>
            <a:r>
              <a:rPr lang="de-DE" sz="1400" dirty="0" err="1" smtClean="0">
                <a:latin typeface="Frutiger LT Std 57 Cn"/>
                <a:cs typeface="Frutiger LT Std 57 Cn"/>
              </a:rPr>
              <a:t>www.buetefisch.de</a:t>
            </a:r>
            <a:endParaRPr lang="de-DE" sz="1400" dirty="0">
              <a:latin typeface="Frutiger LT Std 57 Cn"/>
              <a:cs typeface="Frutiger LT Std 57 Cn"/>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3151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Bild 11" descr="Da Vinci.jpg"/>
          <p:cNvPicPr>
            <a:picLocks noChangeAspect="1"/>
          </p:cNvPicPr>
          <p:nvPr/>
        </p:nvPicPr>
        <p:blipFill rotWithShape="1">
          <a:blip r:embed="rId3">
            <a:alphaModFix amt="55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422" t="8774" r="4184" b="25791"/>
          <a:stretch/>
        </p:blipFill>
        <p:spPr>
          <a:xfrm>
            <a:off x="938151" y="789169"/>
            <a:ext cx="5387903" cy="5400522"/>
          </a:xfrm>
          <a:prstGeom prst="ellipse">
            <a:avLst/>
          </a:prstGeom>
          <a:ln>
            <a:noFill/>
          </a:ln>
        </p:spPr>
      </p:pic>
      <p:sp>
        <p:nvSpPr>
          <p:cNvPr id="3" name="Oval 2"/>
          <p:cNvSpPr/>
          <p:nvPr/>
        </p:nvSpPr>
        <p:spPr>
          <a:xfrm>
            <a:off x="931342" y="790222"/>
            <a:ext cx="5362222" cy="5362222"/>
          </a:xfrm>
          <a:prstGeom prst="ellipse">
            <a:avLst/>
          </a:prstGeom>
          <a:noFill/>
          <a:ln w="57150" cmpd="sng">
            <a:solidFill>
              <a:srgbClr val="CC006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5" name="Gerade Verbindung 4"/>
          <p:cNvCxnSpPr>
            <a:stCxn id="3" idx="1"/>
            <a:endCxn id="3" idx="5"/>
          </p:cNvCxnSpPr>
          <p:nvPr/>
        </p:nvCxnSpPr>
        <p:spPr>
          <a:xfrm>
            <a:off x="1716621" y="1575501"/>
            <a:ext cx="3791664" cy="3791664"/>
          </a:xfrm>
          <a:prstGeom prst="line">
            <a:avLst/>
          </a:prstGeom>
          <a:ln w="28575" cmpd="sng">
            <a:solidFill>
              <a:srgbClr val="CC006A"/>
            </a:solidFill>
          </a:ln>
        </p:spPr>
        <p:style>
          <a:lnRef idx="2">
            <a:schemeClr val="accent1"/>
          </a:lnRef>
          <a:fillRef idx="0">
            <a:schemeClr val="accent1"/>
          </a:fillRef>
          <a:effectRef idx="1">
            <a:schemeClr val="accent1"/>
          </a:effectRef>
          <a:fontRef idx="minor">
            <a:schemeClr val="tx1"/>
          </a:fontRef>
        </p:style>
      </p:cxnSp>
      <p:cxnSp>
        <p:nvCxnSpPr>
          <p:cNvPr id="6" name="Gerade Verbindung 5"/>
          <p:cNvCxnSpPr>
            <a:stCxn id="3" idx="3"/>
            <a:endCxn id="3" idx="7"/>
          </p:cNvCxnSpPr>
          <p:nvPr/>
        </p:nvCxnSpPr>
        <p:spPr>
          <a:xfrm flipV="1">
            <a:off x="1716621" y="1575501"/>
            <a:ext cx="3791664" cy="3791664"/>
          </a:xfrm>
          <a:prstGeom prst="line">
            <a:avLst/>
          </a:prstGeom>
          <a:ln w="28575" cmpd="sng">
            <a:solidFill>
              <a:srgbClr val="CC006A"/>
            </a:solidFill>
          </a:ln>
        </p:spPr>
        <p:style>
          <a:lnRef idx="2">
            <a:schemeClr val="accent1"/>
          </a:lnRef>
          <a:fillRef idx="0">
            <a:schemeClr val="accent1"/>
          </a:fillRef>
          <a:effectRef idx="1">
            <a:schemeClr val="accent1"/>
          </a:effectRef>
          <a:fontRef idx="minor">
            <a:schemeClr val="tx1"/>
          </a:fontRef>
        </p:style>
      </p:cxnSp>
      <p:sp>
        <p:nvSpPr>
          <p:cNvPr id="7" name="Textfeld 6"/>
          <p:cNvSpPr txBox="1"/>
          <p:nvPr/>
        </p:nvSpPr>
        <p:spPr>
          <a:xfrm>
            <a:off x="1940371" y="1268379"/>
            <a:ext cx="3721985" cy="615553"/>
          </a:xfrm>
          <a:prstGeom prst="rect">
            <a:avLst/>
          </a:prstGeom>
          <a:noFill/>
        </p:spPr>
        <p:txBody>
          <a:bodyPr wrap="square" rtlCol="0">
            <a:spAutoFit/>
          </a:bodyPr>
          <a:lstStyle/>
          <a:p>
            <a:r>
              <a:rPr lang="de-DE" sz="3400" dirty="0" smtClean="0">
                <a:latin typeface="Frutiger LT Std 77 Black Cn"/>
                <a:cs typeface="Frutiger LT Std 77 Black Cn"/>
              </a:rPr>
              <a:t>Aufmerksamkeit</a:t>
            </a:r>
            <a:endParaRPr lang="de-DE" sz="3400" dirty="0">
              <a:latin typeface="Frutiger LT Std 77 Black Cn"/>
              <a:cs typeface="Frutiger LT Std 77 Black Cn"/>
            </a:endParaRPr>
          </a:p>
        </p:txBody>
      </p:sp>
      <p:sp>
        <p:nvSpPr>
          <p:cNvPr id="2" name="Textfeld 1"/>
          <p:cNvSpPr txBox="1"/>
          <p:nvPr/>
        </p:nvSpPr>
        <p:spPr>
          <a:xfrm>
            <a:off x="3936994" y="2970385"/>
            <a:ext cx="2271889" cy="769441"/>
          </a:xfrm>
          <a:prstGeom prst="rect">
            <a:avLst/>
          </a:prstGeom>
          <a:noFill/>
        </p:spPr>
        <p:txBody>
          <a:bodyPr wrap="square" rtlCol="0">
            <a:spAutoFit/>
          </a:bodyPr>
          <a:lstStyle/>
          <a:p>
            <a:r>
              <a:rPr lang="de-DE" sz="4400" dirty="0" smtClean="0">
                <a:latin typeface="Frutiger LT Std 77 Black Cn"/>
                <a:cs typeface="Frutiger LT Std 77 Black Cn"/>
              </a:rPr>
              <a:t> </a:t>
            </a:r>
            <a:r>
              <a:rPr lang="de-DE" sz="3400" dirty="0" smtClean="0">
                <a:latin typeface="Frutiger LT Std 77 Black Cn"/>
                <a:cs typeface="Frutiger LT Std 77 Black Cn"/>
              </a:rPr>
              <a:t>Interesse</a:t>
            </a:r>
            <a:endParaRPr lang="de-DE" sz="3400" dirty="0">
              <a:latin typeface="Frutiger LT Std 77 Black Cn"/>
              <a:cs typeface="Frutiger LT Std 77 Black Cn"/>
            </a:endParaRPr>
          </a:p>
        </p:txBody>
      </p:sp>
      <p:sp>
        <p:nvSpPr>
          <p:cNvPr id="8" name="Textfeld 7"/>
          <p:cNvSpPr txBox="1"/>
          <p:nvPr/>
        </p:nvSpPr>
        <p:spPr>
          <a:xfrm>
            <a:off x="2046209" y="4852167"/>
            <a:ext cx="3545587" cy="646331"/>
          </a:xfrm>
          <a:prstGeom prst="rect">
            <a:avLst/>
          </a:prstGeom>
          <a:noFill/>
        </p:spPr>
        <p:txBody>
          <a:bodyPr wrap="square" rtlCol="0">
            <a:spAutoFit/>
          </a:bodyPr>
          <a:lstStyle/>
          <a:p>
            <a:r>
              <a:rPr lang="de-DE" sz="3400" dirty="0" smtClean="0">
                <a:latin typeface="Frutiger LT Std 77 Black Cn"/>
                <a:cs typeface="Frutiger LT Std 77 Black Cn"/>
              </a:rPr>
              <a:t>Wunsch</a:t>
            </a:r>
            <a:r>
              <a:rPr lang="de-DE" sz="3600" dirty="0" smtClean="0">
                <a:latin typeface="Frutiger LT Std 77 Black Cn"/>
                <a:cs typeface="Frutiger LT Std 77 Black Cn"/>
              </a:rPr>
              <a:t> </a:t>
            </a:r>
            <a:r>
              <a:rPr lang="de-DE" sz="3400" dirty="0" smtClean="0">
                <a:latin typeface="Frutiger LT Std 77 Black Cn"/>
                <a:cs typeface="Frutiger LT Std 77 Black Cn"/>
              </a:rPr>
              <a:t>wecken</a:t>
            </a:r>
            <a:endParaRPr lang="de-DE" sz="3400" dirty="0">
              <a:latin typeface="Frutiger LT Std 77 Black Cn"/>
              <a:cs typeface="Frutiger LT Std 77 Black Cn"/>
            </a:endParaRPr>
          </a:p>
        </p:txBody>
      </p:sp>
      <p:sp>
        <p:nvSpPr>
          <p:cNvPr id="9" name="Textfeld 8"/>
          <p:cNvSpPr txBox="1"/>
          <p:nvPr/>
        </p:nvSpPr>
        <p:spPr>
          <a:xfrm>
            <a:off x="1492275" y="3114666"/>
            <a:ext cx="2074330" cy="615553"/>
          </a:xfrm>
          <a:prstGeom prst="rect">
            <a:avLst/>
          </a:prstGeom>
          <a:noFill/>
        </p:spPr>
        <p:txBody>
          <a:bodyPr wrap="square" rtlCol="0">
            <a:spAutoFit/>
          </a:bodyPr>
          <a:lstStyle/>
          <a:p>
            <a:r>
              <a:rPr lang="de-DE" sz="3400" dirty="0" smtClean="0">
                <a:latin typeface="Frutiger LT Std 77 Black Cn"/>
                <a:cs typeface="Frutiger LT Std 77 Black Cn"/>
              </a:rPr>
              <a:t>Aktion</a:t>
            </a:r>
            <a:endParaRPr lang="de-DE" sz="3400" dirty="0">
              <a:latin typeface="Frutiger LT Std 77 Black Cn"/>
              <a:cs typeface="Frutiger LT Std 77 Black Cn"/>
            </a:endParaRPr>
          </a:p>
        </p:txBody>
      </p:sp>
      <p:sp>
        <p:nvSpPr>
          <p:cNvPr id="14" name="Textfeld 13"/>
          <p:cNvSpPr txBox="1"/>
          <p:nvPr/>
        </p:nvSpPr>
        <p:spPr>
          <a:xfrm>
            <a:off x="6768354" y="6475515"/>
            <a:ext cx="2078412" cy="307777"/>
          </a:xfrm>
          <a:prstGeom prst="rect">
            <a:avLst/>
          </a:prstGeom>
          <a:noFill/>
        </p:spPr>
        <p:txBody>
          <a:bodyPr wrap="none" rtlCol="0">
            <a:spAutoFit/>
          </a:bodyPr>
          <a:lstStyle/>
          <a:p>
            <a:r>
              <a:rPr lang="de-DE" sz="1400" dirty="0">
                <a:latin typeface="Frutiger LT Std 57 Cn"/>
                <a:cs typeface="Frutiger LT Std 57 Cn"/>
              </a:rPr>
              <a:t>© 2015 </a:t>
            </a:r>
            <a:r>
              <a:rPr lang="de-DE" sz="1400" dirty="0" err="1">
                <a:latin typeface="Frutiger LT Std 57 Cn"/>
                <a:cs typeface="Frutiger LT Std 57 Cn"/>
              </a:rPr>
              <a:t>www.buetefisch.de</a:t>
            </a:r>
            <a:endParaRPr lang="de-DE" sz="1400" dirty="0">
              <a:latin typeface="Frutiger LT Std 57 Cn"/>
              <a:cs typeface="Frutiger LT Std 57 Cn"/>
            </a:endParaRPr>
          </a:p>
        </p:txBody>
      </p:sp>
      <p:sp>
        <p:nvSpPr>
          <p:cNvPr id="15" name="Textfeld 14"/>
          <p:cNvSpPr txBox="1"/>
          <p:nvPr/>
        </p:nvSpPr>
        <p:spPr>
          <a:xfrm rot="18991657">
            <a:off x="5525346" y="238131"/>
            <a:ext cx="2271889" cy="615553"/>
          </a:xfrm>
          <a:prstGeom prst="rect">
            <a:avLst/>
          </a:prstGeom>
          <a:noFill/>
        </p:spPr>
        <p:txBody>
          <a:bodyPr wrap="square" rtlCol="0">
            <a:spAutoFit/>
          </a:bodyPr>
          <a:lstStyle/>
          <a:p>
            <a:r>
              <a:rPr lang="de-DE" sz="3400" dirty="0" smtClean="0">
                <a:solidFill>
                  <a:srgbClr val="CC006A"/>
                </a:solidFill>
                <a:latin typeface="Frutiger LT Std 77 Black Cn"/>
                <a:cs typeface="Frutiger LT Std 77 Black Cn"/>
              </a:rPr>
              <a:t>Bilder</a:t>
            </a:r>
          </a:p>
        </p:txBody>
      </p:sp>
      <p:sp>
        <p:nvSpPr>
          <p:cNvPr id="4" name="Textfeld 3"/>
          <p:cNvSpPr txBox="1"/>
          <p:nvPr/>
        </p:nvSpPr>
        <p:spPr>
          <a:xfrm rot="20705048">
            <a:off x="6539635" y="1931558"/>
            <a:ext cx="1841145" cy="615553"/>
          </a:xfrm>
          <a:prstGeom prst="rect">
            <a:avLst/>
          </a:prstGeom>
          <a:noFill/>
        </p:spPr>
        <p:txBody>
          <a:bodyPr wrap="square" rtlCol="0">
            <a:spAutoFit/>
          </a:bodyPr>
          <a:lstStyle/>
          <a:p>
            <a:r>
              <a:rPr lang="de-DE" sz="3400" dirty="0" smtClean="0">
                <a:solidFill>
                  <a:srgbClr val="CC006A"/>
                </a:solidFill>
                <a:latin typeface="Frutiger LT Std 77 Black Cn"/>
                <a:cs typeface="Frutiger LT Std 77 Black Cn"/>
              </a:rPr>
              <a:t>Sprache</a:t>
            </a:r>
            <a:endParaRPr lang="de-DE" sz="3400" dirty="0">
              <a:solidFill>
                <a:srgbClr val="CC006A"/>
              </a:solidFill>
              <a:latin typeface="Frutiger LT Std 77 Black Cn"/>
              <a:cs typeface="Frutiger LT Std 77 Black Cn"/>
            </a:endParaRPr>
          </a:p>
        </p:txBody>
      </p:sp>
      <p:sp>
        <p:nvSpPr>
          <p:cNvPr id="10" name="Textfeld 9"/>
          <p:cNvSpPr txBox="1"/>
          <p:nvPr/>
        </p:nvSpPr>
        <p:spPr>
          <a:xfrm rot="166442">
            <a:off x="6687745" y="3510589"/>
            <a:ext cx="2231864" cy="615553"/>
          </a:xfrm>
          <a:prstGeom prst="rect">
            <a:avLst/>
          </a:prstGeom>
          <a:noFill/>
        </p:spPr>
        <p:txBody>
          <a:bodyPr wrap="square" rtlCol="0">
            <a:spAutoFit/>
          </a:bodyPr>
          <a:lstStyle/>
          <a:p>
            <a:r>
              <a:rPr lang="de-DE" sz="3400" dirty="0" smtClean="0">
                <a:solidFill>
                  <a:srgbClr val="CC006A"/>
                </a:solidFill>
                <a:latin typeface="Frutiger LT Std 77 Black Cn"/>
                <a:cs typeface="Frutiger LT Std 77 Black Cn"/>
              </a:rPr>
              <a:t>Storys </a:t>
            </a:r>
            <a:endParaRPr lang="de-DE" sz="3400" dirty="0">
              <a:solidFill>
                <a:srgbClr val="CC006A"/>
              </a:solidFill>
              <a:latin typeface="Frutiger LT Std 77 Black Cn"/>
              <a:cs typeface="Frutiger LT Std 77 Black Cn"/>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112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8" grpId="0"/>
      <p:bldP spid="9" grpId="0"/>
      <p:bldP spid="15" grpId="0"/>
      <p:bldP spid="4" grpId="0"/>
      <p:bldP spid="10"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hteck 5"/>
          <p:cNvSpPr/>
          <p:nvPr/>
        </p:nvSpPr>
        <p:spPr>
          <a:xfrm>
            <a:off x="-299876" y="0"/>
            <a:ext cx="9443876" cy="7321080"/>
          </a:xfrm>
          <a:prstGeom prst="rect">
            <a:avLst/>
          </a:prstGeom>
          <a:solidFill>
            <a:srgbClr val="CC006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Untertitel 2"/>
          <p:cNvSpPr>
            <a:spLocks noGrp="1"/>
          </p:cNvSpPr>
          <p:nvPr>
            <p:ph type="subTitle" idx="1"/>
          </p:nvPr>
        </p:nvSpPr>
        <p:spPr>
          <a:xfrm>
            <a:off x="1242221" y="1520395"/>
            <a:ext cx="6711703" cy="4118405"/>
          </a:xfrm>
        </p:spPr>
        <p:txBody>
          <a:bodyPr>
            <a:normAutofit/>
          </a:bodyPr>
          <a:lstStyle/>
          <a:p>
            <a:r>
              <a:rPr lang="de-DE" sz="3600" dirty="0" smtClean="0">
                <a:solidFill>
                  <a:schemeClr val="bg1"/>
                </a:solidFill>
                <a:latin typeface="Frutiger LT Std 57 Cn"/>
                <a:cs typeface="Frutiger LT Std 57 Cn"/>
              </a:rPr>
              <a:t>Wo sind bislang die Schwachstellen</a:t>
            </a:r>
            <a:br>
              <a:rPr lang="de-DE" sz="3600" dirty="0" smtClean="0">
                <a:solidFill>
                  <a:schemeClr val="bg1"/>
                </a:solidFill>
                <a:latin typeface="Frutiger LT Std 57 Cn"/>
                <a:cs typeface="Frutiger LT Std 57 Cn"/>
              </a:rPr>
            </a:br>
            <a:r>
              <a:rPr lang="de-DE" sz="3600" dirty="0" smtClean="0">
                <a:solidFill>
                  <a:schemeClr val="bg1"/>
                </a:solidFill>
                <a:latin typeface="Frutiger LT Std 57 Cn"/>
                <a:cs typeface="Frutiger LT Std 57 Cn"/>
              </a:rPr>
              <a:t>Ihrer Kommunikation</a:t>
            </a:r>
            <a:r>
              <a:rPr lang="de-DE" sz="3600" dirty="0" smtClean="0">
                <a:solidFill>
                  <a:schemeClr val="bg1"/>
                </a:solidFill>
                <a:latin typeface="Frutiger LT Std 57 Cn"/>
                <a:cs typeface="Frutiger LT Std 57 Cn"/>
              </a:rPr>
              <a:t>?</a:t>
            </a:r>
          </a:p>
          <a:p>
            <a:endParaRPr lang="de-DE" sz="3600" dirty="0" smtClean="0">
              <a:solidFill>
                <a:schemeClr val="bg1"/>
              </a:solidFill>
              <a:latin typeface="Frutiger LT Std 57 Cn"/>
              <a:cs typeface="Frutiger LT Std 57 Cn"/>
            </a:endParaRPr>
          </a:p>
          <a:p>
            <a:r>
              <a:rPr lang="de-DE" sz="3600" dirty="0" smtClean="0">
                <a:solidFill>
                  <a:schemeClr val="bg1"/>
                </a:solidFill>
                <a:latin typeface="Frutiger LT Std 57 Cn"/>
                <a:cs typeface="Frutiger LT Std 57 Cn"/>
              </a:rPr>
              <a:t>Welche Kommunikationskanäle </a:t>
            </a:r>
            <a:br>
              <a:rPr lang="de-DE" sz="3600" dirty="0" smtClean="0">
                <a:solidFill>
                  <a:schemeClr val="bg1"/>
                </a:solidFill>
                <a:latin typeface="Frutiger LT Std 57 Cn"/>
                <a:cs typeface="Frutiger LT Std 57 Cn"/>
              </a:rPr>
            </a:br>
            <a:r>
              <a:rPr lang="de-DE" sz="3600" dirty="0" smtClean="0">
                <a:solidFill>
                  <a:schemeClr val="bg1"/>
                </a:solidFill>
                <a:latin typeface="Frutiger LT Std 57 Cn"/>
                <a:cs typeface="Frutiger LT Std 57 Cn"/>
              </a:rPr>
              <a:t>und -gelegenheiten nutzen Sie </a:t>
            </a:r>
            <a:br>
              <a:rPr lang="de-DE" sz="3600" dirty="0" smtClean="0">
                <a:solidFill>
                  <a:schemeClr val="bg1"/>
                </a:solidFill>
                <a:latin typeface="Frutiger LT Std 57 Cn"/>
                <a:cs typeface="Frutiger LT Std 57 Cn"/>
              </a:rPr>
            </a:br>
            <a:r>
              <a:rPr lang="de-DE" sz="3600" dirty="0" smtClean="0">
                <a:solidFill>
                  <a:schemeClr val="bg1"/>
                </a:solidFill>
                <a:latin typeface="Frutiger LT Std 57 Cn"/>
                <a:cs typeface="Frutiger LT Std 57 Cn"/>
              </a:rPr>
              <a:t>bis heute?</a:t>
            </a:r>
          </a:p>
          <a:p>
            <a:endParaRPr lang="de-DE" sz="3600" dirty="0" smtClean="0">
              <a:solidFill>
                <a:schemeClr val="bg1"/>
              </a:solidFill>
              <a:latin typeface="Frutiger LT Std 57 Cn"/>
              <a:cs typeface="Frutiger LT Std 57 Cn"/>
            </a:endParaRPr>
          </a:p>
          <a:p>
            <a:endParaRPr lang="de-DE" sz="3600" dirty="0">
              <a:solidFill>
                <a:schemeClr val="bg1"/>
              </a:solidFill>
              <a:latin typeface="Frutiger LT Std 57 Cn"/>
              <a:cs typeface="Frutiger LT Std 57 Cn"/>
            </a:endParaRPr>
          </a:p>
        </p:txBody>
      </p:sp>
      <p:sp>
        <p:nvSpPr>
          <p:cNvPr id="4" name="Textfeld 3"/>
          <p:cNvSpPr txBox="1"/>
          <p:nvPr/>
        </p:nvSpPr>
        <p:spPr>
          <a:xfrm>
            <a:off x="6768354" y="6475515"/>
            <a:ext cx="2078412" cy="307777"/>
          </a:xfrm>
          <a:prstGeom prst="rect">
            <a:avLst/>
          </a:prstGeom>
          <a:noFill/>
        </p:spPr>
        <p:txBody>
          <a:bodyPr wrap="none" rtlCol="0">
            <a:spAutoFit/>
          </a:bodyPr>
          <a:lstStyle/>
          <a:p>
            <a:r>
              <a:rPr lang="de-DE" sz="1400" dirty="0">
                <a:latin typeface="Frutiger LT Std 57 Cn"/>
                <a:cs typeface="Frutiger LT Std 57 Cn"/>
              </a:rPr>
              <a:t>© 2015 </a:t>
            </a:r>
            <a:r>
              <a:rPr lang="de-DE" sz="1400" dirty="0" err="1">
                <a:latin typeface="Frutiger LT Std 57 Cn"/>
                <a:cs typeface="Frutiger LT Std 57 Cn"/>
              </a:rPr>
              <a:t>www.buetefisch.de</a:t>
            </a:r>
            <a:endParaRPr lang="de-DE" sz="1400" dirty="0">
              <a:latin typeface="Frutiger LT Std 57 Cn"/>
              <a:cs typeface="Frutiger LT Std 57 Cn"/>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29382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hteck 4"/>
          <p:cNvSpPr/>
          <p:nvPr/>
        </p:nvSpPr>
        <p:spPr>
          <a:xfrm>
            <a:off x="1215517" y="723381"/>
            <a:ext cx="4083885" cy="646331"/>
          </a:xfrm>
          <a:prstGeom prst="rect">
            <a:avLst/>
          </a:prstGeom>
        </p:spPr>
        <p:txBody>
          <a:bodyPr wrap="none">
            <a:spAutoFit/>
          </a:bodyPr>
          <a:lstStyle/>
          <a:p>
            <a:r>
              <a:rPr lang="de-DE" sz="3600" dirty="0" smtClean="0">
                <a:solidFill>
                  <a:srgbClr val="CC006A"/>
                </a:solidFill>
                <a:latin typeface="Frutiger LT Std 77 Black Cn"/>
                <a:cs typeface="Frutiger LT Std 77 Black Cn"/>
              </a:rPr>
              <a:t>Pressekonferenzen</a:t>
            </a:r>
            <a:endParaRPr lang="de-DE" sz="3600" dirty="0">
              <a:solidFill>
                <a:srgbClr val="CC006A"/>
              </a:solidFill>
              <a:latin typeface="Frutiger LT Std 77 Black Cn"/>
              <a:cs typeface="Frutiger LT Std 77 Black Cn"/>
            </a:endParaRPr>
          </a:p>
        </p:txBody>
      </p:sp>
      <p:sp>
        <p:nvSpPr>
          <p:cNvPr id="6" name="Rechteck 5"/>
          <p:cNvSpPr/>
          <p:nvPr/>
        </p:nvSpPr>
        <p:spPr>
          <a:xfrm>
            <a:off x="4570375" y="1219958"/>
            <a:ext cx="4385558" cy="769441"/>
          </a:xfrm>
          <a:prstGeom prst="rect">
            <a:avLst/>
          </a:prstGeom>
        </p:spPr>
        <p:txBody>
          <a:bodyPr wrap="none">
            <a:spAutoFit/>
          </a:bodyPr>
          <a:lstStyle/>
          <a:p>
            <a:r>
              <a:rPr lang="de-DE" sz="4400" dirty="0" smtClean="0">
                <a:solidFill>
                  <a:srgbClr val="CC006A"/>
                </a:solidFill>
                <a:latin typeface="Frutiger LT Std 77 Black Cn"/>
                <a:cs typeface="Frutiger LT Std 77 Black Cn"/>
              </a:rPr>
              <a:t>Pressegespräche</a:t>
            </a:r>
            <a:endParaRPr lang="de-DE" sz="4400" dirty="0">
              <a:solidFill>
                <a:srgbClr val="CC006A"/>
              </a:solidFill>
              <a:latin typeface="Frutiger LT Std 77 Black Cn"/>
              <a:cs typeface="Frutiger LT Std 77 Black Cn"/>
            </a:endParaRPr>
          </a:p>
        </p:txBody>
      </p:sp>
      <p:sp>
        <p:nvSpPr>
          <p:cNvPr id="7" name="Rechteck 6"/>
          <p:cNvSpPr/>
          <p:nvPr/>
        </p:nvSpPr>
        <p:spPr>
          <a:xfrm>
            <a:off x="3060048" y="5568344"/>
            <a:ext cx="2777683" cy="707886"/>
          </a:xfrm>
          <a:prstGeom prst="rect">
            <a:avLst/>
          </a:prstGeom>
        </p:spPr>
        <p:txBody>
          <a:bodyPr wrap="none">
            <a:spAutoFit/>
          </a:bodyPr>
          <a:lstStyle/>
          <a:p>
            <a:r>
              <a:rPr lang="de-DE" sz="4000" dirty="0" smtClean="0">
                <a:solidFill>
                  <a:schemeClr val="bg1">
                    <a:lumMod val="50000"/>
                  </a:schemeClr>
                </a:solidFill>
                <a:latin typeface="Frutiger LT Std 77 Black Cn"/>
                <a:cs typeface="Frutiger LT Std 77 Black Cn"/>
              </a:rPr>
              <a:t>Leserbriefe</a:t>
            </a:r>
            <a:endParaRPr lang="de-DE" sz="4000" dirty="0">
              <a:solidFill>
                <a:schemeClr val="bg1">
                  <a:lumMod val="50000"/>
                </a:schemeClr>
              </a:solidFill>
              <a:latin typeface="Frutiger LT Std 77 Black Cn"/>
              <a:cs typeface="Frutiger LT Std 77 Black Cn"/>
            </a:endParaRPr>
          </a:p>
        </p:txBody>
      </p:sp>
      <p:sp>
        <p:nvSpPr>
          <p:cNvPr id="8" name="Rechteck 7"/>
          <p:cNvSpPr/>
          <p:nvPr/>
        </p:nvSpPr>
        <p:spPr>
          <a:xfrm>
            <a:off x="1436729" y="1293521"/>
            <a:ext cx="3031599" cy="815608"/>
          </a:xfrm>
          <a:prstGeom prst="rect">
            <a:avLst/>
          </a:prstGeom>
        </p:spPr>
        <p:txBody>
          <a:bodyPr wrap="none">
            <a:spAutoFit/>
          </a:bodyPr>
          <a:lstStyle/>
          <a:p>
            <a:r>
              <a:rPr lang="de-DE" sz="4700" dirty="0" smtClean="0">
                <a:solidFill>
                  <a:srgbClr val="CC006A"/>
                </a:solidFill>
                <a:latin typeface="Frutiger LT Std 77 Black Cn"/>
                <a:cs typeface="Frutiger LT Std 77 Black Cn"/>
              </a:rPr>
              <a:t>Interviews</a:t>
            </a:r>
            <a:endParaRPr lang="de-DE" sz="4700" dirty="0">
              <a:solidFill>
                <a:srgbClr val="CC006A"/>
              </a:solidFill>
              <a:latin typeface="Frutiger LT Std 77 Black Cn"/>
              <a:cs typeface="Frutiger LT Std 77 Black Cn"/>
            </a:endParaRPr>
          </a:p>
        </p:txBody>
      </p:sp>
      <p:sp>
        <p:nvSpPr>
          <p:cNvPr id="9" name="Rechteck 8"/>
          <p:cNvSpPr/>
          <p:nvPr/>
        </p:nvSpPr>
        <p:spPr>
          <a:xfrm>
            <a:off x="355198" y="2218608"/>
            <a:ext cx="3945463" cy="661720"/>
          </a:xfrm>
          <a:prstGeom prst="rect">
            <a:avLst/>
          </a:prstGeom>
        </p:spPr>
        <p:txBody>
          <a:bodyPr wrap="none">
            <a:spAutoFit/>
          </a:bodyPr>
          <a:lstStyle/>
          <a:p>
            <a:r>
              <a:rPr lang="de-DE" sz="3700" dirty="0" smtClean="0">
                <a:solidFill>
                  <a:srgbClr val="7F7F7F"/>
                </a:solidFill>
                <a:latin typeface="Frutiger LT Std 77 Black Cn"/>
                <a:cs typeface="Frutiger LT Std 77 Black Cn"/>
              </a:rPr>
              <a:t>Telefongespräche</a:t>
            </a:r>
            <a:endParaRPr lang="de-DE" sz="3700" dirty="0">
              <a:solidFill>
                <a:srgbClr val="7F7F7F"/>
              </a:solidFill>
              <a:latin typeface="Frutiger LT Std 77 Black Cn"/>
              <a:cs typeface="Frutiger LT Std 77 Black Cn"/>
            </a:endParaRPr>
          </a:p>
        </p:txBody>
      </p:sp>
      <p:sp>
        <p:nvSpPr>
          <p:cNvPr id="10" name="Rechteck 9"/>
          <p:cNvSpPr/>
          <p:nvPr/>
        </p:nvSpPr>
        <p:spPr>
          <a:xfrm>
            <a:off x="5141058" y="5039114"/>
            <a:ext cx="3681520" cy="707886"/>
          </a:xfrm>
          <a:prstGeom prst="rect">
            <a:avLst/>
          </a:prstGeom>
        </p:spPr>
        <p:txBody>
          <a:bodyPr wrap="none">
            <a:spAutoFit/>
          </a:bodyPr>
          <a:lstStyle/>
          <a:p>
            <a:r>
              <a:rPr lang="de-DE" sz="4000" dirty="0" smtClean="0">
                <a:solidFill>
                  <a:schemeClr val="bg1">
                    <a:lumMod val="50000"/>
                  </a:schemeClr>
                </a:solidFill>
                <a:latin typeface="Frutiger LT Std 77 Black Cn"/>
                <a:cs typeface="Frutiger LT Std 77 Black Cn"/>
              </a:rPr>
              <a:t>Präsentationen</a:t>
            </a:r>
            <a:endParaRPr lang="de-DE" sz="4000" dirty="0">
              <a:solidFill>
                <a:schemeClr val="bg1">
                  <a:lumMod val="50000"/>
                </a:schemeClr>
              </a:solidFill>
              <a:latin typeface="Frutiger LT Std 77 Black Cn"/>
              <a:cs typeface="Frutiger LT Std 77 Black Cn"/>
            </a:endParaRPr>
          </a:p>
        </p:txBody>
      </p:sp>
      <p:sp>
        <p:nvSpPr>
          <p:cNvPr id="11" name="Rechteck 10"/>
          <p:cNvSpPr/>
          <p:nvPr/>
        </p:nvSpPr>
        <p:spPr>
          <a:xfrm>
            <a:off x="2110544" y="3989350"/>
            <a:ext cx="4375965" cy="769441"/>
          </a:xfrm>
          <a:prstGeom prst="rect">
            <a:avLst/>
          </a:prstGeom>
        </p:spPr>
        <p:txBody>
          <a:bodyPr wrap="none">
            <a:spAutoFit/>
          </a:bodyPr>
          <a:lstStyle/>
          <a:p>
            <a:r>
              <a:rPr lang="de-DE" sz="4400" dirty="0" smtClean="0">
                <a:solidFill>
                  <a:schemeClr val="bg1">
                    <a:lumMod val="50000"/>
                  </a:schemeClr>
                </a:solidFill>
                <a:latin typeface="Frutiger LT Std 77 Black Cn"/>
                <a:cs typeface="Frutiger LT Std 77 Black Cn"/>
              </a:rPr>
              <a:t>Veranstaltungen</a:t>
            </a:r>
            <a:endParaRPr lang="de-DE" sz="4400" dirty="0">
              <a:solidFill>
                <a:schemeClr val="bg1">
                  <a:lumMod val="50000"/>
                </a:schemeClr>
              </a:solidFill>
              <a:latin typeface="Frutiger LT Std 77 Black Cn"/>
              <a:cs typeface="Frutiger LT Std 77 Black Cn"/>
            </a:endParaRPr>
          </a:p>
        </p:txBody>
      </p:sp>
      <p:sp>
        <p:nvSpPr>
          <p:cNvPr id="12" name="Rechteck 11"/>
          <p:cNvSpPr/>
          <p:nvPr/>
        </p:nvSpPr>
        <p:spPr>
          <a:xfrm>
            <a:off x="1006856" y="3511385"/>
            <a:ext cx="3520193" cy="646331"/>
          </a:xfrm>
          <a:prstGeom prst="rect">
            <a:avLst/>
          </a:prstGeom>
        </p:spPr>
        <p:txBody>
          <a:bodyPr wrap="none">
            <a:spAutoFit/>
          </a:bodyPr>
          <a:lstStyle/>
          <a:p>
            <a:r>
              <a:rPr lang="de-DE" sz="3600" dirty="0" smtClean="0">
                <a:solidFill>
                  <a:schemeClr val="bg1">
                    <a:lumMod val="50000"/>
                  </a:schemeClr>
                </a:solidFill>
                <a:latin typeface="Frutiger LT Std 77 Black Cn"/>
                <a:cs typeface="Frutiger LT Std 77 Black Cn"/>
              </a:rPr>
              <a:t>Versammlungen</a:t>
            </a:r>
            <a:endParaRPr lang="de-DE" sz="3600" dirty="0">
              <a:solidFill>
                <a:schemeClr val="bg1">
                  <a:lumMod val="50000"/>
                </a:schemeClr>
              </a:solidFill>
              <a:latin typeface="Frutiger LT Std 77 Black Cn"/>
              <a:cs typeface="Frutiger LT Std 77 Black Cn"/>
            </a:endParaRPr>
          </a:p>
        </p:txBody>
      </p:sp>
      <p:sp>
        <p:nvSpPr>
          <p:cNvPr id="13" name="Rechteck 12"/>
          <p:cNvSpPr/>
          <p:nvPr/>
        </p:nvSpPr>
        <p:spPr>
          <a:xfrm>
            <a:off x="4337007" y="2151199"/>
            <a:ext cx="3245964" cy="646331"/>
          </a:xfrm>
          <a:prstGeom prst="rect">
            <a:avLst/>
          </a:prstGeom>
        </p:spPr>
        <p:txBody>
          <a:bodyPr wrap="none">
            <a:spAutoFit/>
          </a:bodyPr>
          <a:lstStyle/>
          <a:p>
            <a:r>
              <a:rPr lang="de-DE" sz="3600" dirty="0" smtClean="0">
                <a:solidFill>
                  <a:srgbClr val="7F7F7F"/>
                </a:solidFill>
                <a:latin typeface="Frutiger LT Std 77 Black Cn"/>
                <a:cs typeface="Frutiger LT Std 77 Black Cn"/>
              </a:rPr>
              <a:t>Sprechstunden</a:t>
            </a:r>
            <a:endParaRPr lang="de-DE" sz="3600" dirty="0">
              <a:solidFill>
                <a:srgbClr val="7F7F7F"/>
              </a:solidFill>
              <a:latin typeface="Frutiger LT Std 77 Black Cn"/>
              <a:cs typeface="Frutiger LT Std 77 Black Cn"/>
            </a:endParaRPr>
          </a:p>
        </p:txBody>
      </p:sp>
      <p:sp>
        <p:nvSpPr>
          <p:cNvPr id="14" name="Rechteck 13"/>
          <p:cNvSpPr/>
          <p:nvPr/>
        </p:nvSpPr>
        <p:spPr>
          <a:xfrm>
            <a:off x="4831858" y="3576514"/>
            <a:ext cx="3424526" cy="707886"/>
          </a:xfrm>
          <a:prstGeom prst="rect">
            <a:avLst/>
          </a:prstGeom>
        </p:spPr>
        <p:txBody>
          <a:bodyPr wrap="none">
            <a:spAutoFit/>
          </a:bodyPr>
          <a:lstStyle/>
          <a:p>
            <a:r>
              <a:rPr lang="de-DE" sz="4000" dirty="0" smtClean="0">
                <a:solidFill>
                  <a:schemeClr val="bg1">
                    <a:lumMod val="50000"/>
                  </a:schemeClr>
                </a:solidFill>
                <a:latin typeface="Frutiger LT Std 77 Black Cn"/>
                <a:cs typeface="Frutiger LT Std 77 Black Cn"/>
              </a:rPr>
              <a:t>Fortbildungen</a:t>
            </a:r>
            <a:endParaRPr lang="de-DE" sz="4000" dirty="0">
              <a:solidFill>
                <a:schemeClr val="bg1">
                  <a:lumMod val="50000"/>
                </a:schemeClr>
              </a:solidFill>
              <a:latin typeface="Frutiger LT Std 77 Black Cn"/>
              <a:cs typeface="Frutiger LT Std 77 Black Cn"/>
            </a:endParaRPr>
          </a:p>
        </p:txBody>
      </p:sp>
      <p:sp>
        <p:nvSpPr>
          <p:cNvPr id="15" name="Rechteck 14"/>
          <p:cNvSpPr/>
          <p:nvPr/>
        </p:nvSpPr>
        <p:spPr>
          <a:xfrm>
            <a:off x="513958" y="4675414"/>
            <a:ext cx="4094042" cy="646331"/>
          </a:xfrm>
          <a:prstGeom prst="rect">
            <a:avLst/>
          </a:prstGeom>
        </p:spPr>
        <p:txBody>
          <a:bodyPr wrap="none">
            <a:spAutoFit/>
          </a:bodyPr>
          <a:lstStyle/>
          <a:p>
            <a:r>
              <a:rPr lang="de-DE" sz="3600" dirty="0" smtClean="0">
                <a:solidFill>
                  <a:schemeClr val="bg1">
                    <a:lumMod val="50000"/>
                  </a:schemeClr>
                </a:solidFill>
                <a:latin typeface="Frutiger LT Std 77 Black Cn"/>
                <a:cs typeface="Frutiger LT Std 77 Black Cn"/>
              </a:rPr>
              <a:t>Jubiläen, Ehrungen</a:t>
            </a:r>
            <a:endParaRPr lang="de-DE" sz="3600" dirty="0">
              <a:solidFill>
                <a:schemeClr val="bg1">
                  <a:lumMod val="50000"/>
                </a:schemeClr>
              </a:solidFill>
              <a:latin typeface="Frutiger LT Std 77 Black Cn"/>
              <a:cs typeface="Frutiger LT Std 77 Black Cn"/>
            </a:endParaRPr>
          </a:p>
        </p:txBody>
      </p:sp>
      <p:sp>
        <p:nvSpPr>
          <p:cNvPr id="16" name="Rechteck 15"/>
          <p:cNvSpPr/>
          <p:nvPr/>
        </p:nvSpPr>
        <p:spPr>
          <a:xfrm>
            <a:off x="3922250" y="2656402"/>
            <a:ext cx="4730677" cy="754053"/>
          </a:xfrm>
          <a:prstGeom prst="rect">
            <a:avLst/>
          </a:prstGeom>
        </p:spPr>
        <p:txBody>
          <a:bodyPr wrap="none">
            <a:spAutoFit/>
          </a:bodyPr>
          <a:lstStyle/>
          <a:p>
            <a:r>
              <a:rPr lang="de-DE" sz="4300" dirty="0" smtClean="0">
                <a:solidFill>
                  <a:srgbClr val="7F7F7F"/>
                </a:solidFill>
                <a:latin typeface="Frutiger LT Std 77 Black Cn"/>
                <a:cs typeface="Frutiger LT Std 77 Black Cn"/>
              </a:rPr>
              <a:t>Jede Unterhaltung</a:t>
            </a:r>
            <a:endParaRPr lang="de-DE" sz="4300" dirty="0">
              <a:solidFill>
                <a:srgbClr val="7F7F7F"/>
              </a:solidFill>
              <a:latin typeface="Frutiger LT Std 77 Black Cn"/>
              <a:cs typeface="Frutiger LT Std 77 Black Cn"/>
            </a:endParaRPr>
          </a:p>
        </p:txBody>
      </p:sp>
      <p:sp>
        <p:nvSpPr>
          <p:cNvPr id="17" name="Textfeld 16"/>
          <p:cNvSpPr txBox="1"/>
          <p:nvPr/>
        </p:nvSpPr>
        <p:spPr>
          <a:xfrm>
            <a:off x="6768354" y="6475515"/>
            <a:ext cx="2078412" cy="307777"/>
          </a:xfrm>
          <a:prstGeom prst="rect">
            <a:avLst/>
          </a:prstGeom>
          <a:noFill/>
        </p:spPr>
        <p:txBody>
          <a:bodyPr wrap="none" rtlCol="0">
            <a:spAutoFit/>
          </a:bodyPr>
          <a:lstStyle/>
          <a:p>
            <a:r>
              <a:rPr lang="de-DE" sz="1400" dirty="0">
                <a:latin typeface="Frutiger LT Std 57 Cn"/>
                <a:cs typeface="Frutiger LT Std 57 Cn"/>
              </a:rPr>
              <a:t>© 2015 </a:t>
            </a:r>
            <a:r>
              <a:rPr lang="de-DE" sz="1400" dirty="0" err="1">
                <a:latin typeface="Frutiger LT Std 57 Cn"/>
                <a:cs typeface="Frutiger LT Std 57 Cn"/>
              </a:rPr>
              <a:t>www.buetefisch.de</a:t>
            </a:r>
            <a:endParaRPr lang="de-DE" sz="1400" dirty="0">
              <a:latin typeface="Frutiger LT Std 57 Cn"/>
              <a:cs typeface="Frutiger LT Std 57 Cn"/>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3196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hteck 4"/>
          <p:cNvSpPr/>
          <p:nvPr/>
        </p:nvSpPr>
        <p:spPr>
          <a:xfrm>
            <a:off x="1215517" y="723381"/>
            <a:ext cx="4083885" cy="646331"/>
          </a:xfrm>
          <a:prstGeom prst="rect">
            <a:avLst/>
          </a:prstGeom>
        </p:spPr>
        <p:txBody>
          <a:bodyPr wrap="none">
            <a:spAutoFit/>
          </a:bodyPr>
          <a:lstStyle/>
          <a:p>
            <a:r>
              <a:rPr lang="de-DE" sz="3600" dirty="0" smtClean="0">
                <a:solidFill>
                  <a:schemeClr val="bg1">
                    <a:lumMod val="50000"/>
                  </a:schemeClr>
                </a:solidFill>
                <a:latin typeface="Frutiger LT Std 77 Black Cn"/>
                <a:cs typeface="Frutiger LT Std 77 Black Cn"/>
              </a:rPr>
              <a:t>Pressekonferenzen</a:t>
            </a:r>
            <a:endParaRPr lang="de-DE" sz="3600" dirty="0">
              <a:solidFill>
                <a:schemeClr val="bg1">
                  <a:lumMod val="50000"/>
                </a:schemeClr>
              </a:solidFill>
              <a:latin typeface="Frutiger LT Std 77 Black Cn"/>
              <a:cs typeface="Frutiger LT Std 77 Black Cn"/>
            </a:endParaRPr>
          </a:p>
        </p:txBody>
      </p:sp>
      <p:sp>
        <p:nvSpPr>
          <p:cNvPr id="6" name="Rechteck 5"/>
          <p:cNvSpPr/>
          <p:nvPr/>
        </p:nvSpPr>
        <p:spPr>
          <a:xfrm>
            <a:off x="4570375" y="1219958"/>
            <a:ext cx="4385558" cy="769441"/>
          </a:xfrm>
          <a:prstGeom prst="rect">
            <a:avLst/>
          </a:prstGeom>
        </p:spPr>
        <p:txBody>
          <a:bodyPr wrap="none">
            <a:spAutoFit/>
          </a:bodyPr>
          <a:lstStyle/>
          <a:p>
            <a:r>
              <a:rPr lang="de-DE" sz="4400" dirty="0" smtClean="0">
                <a:solidFill>
                  <a:schemeClr val="bg1">
                    <a:lumMod val="50000"/>
                  </a:schemeClr>
                </a:solidFill>
                <a:latin typeface="Frutiger LT Std 77 Black Cn"/>
                <a:cs typeface="Frutiger LT Std 77 Black Cn"/>
              </a:rPr>
              <a:t>Pressegespräche</a:t>
            </a:r>
            <a:endParaRPr lang="de-DE" sz="4400" dirty="0">
              <a:solidFill>
                <a:schemeClr val="bg1">
                  <a:lumMod val="50000"/>
                </a:schemeClr>
              </a:solidFill>
              <a:latin typeface="Frutiger LT Std 77 Black Cn"/>
              <a:cs typeface="Frutiger LT Std 77 Black Cn"/>
            </a:endParaRPr>
          </a:p>
        </p:txBody>
      </p:sp>
      <p:sp>
        <p:nvSpPr>
          <p:cNvPr id="7" name="Rechteck 6"/>
          <p:cNvSpPr/>
          <p:nvPr/>
        </p:nvSpPr>
        <p:spPr>
          <a:xfrm>
            <a:off x="3060048" y="5568344"/>
            <a:ext cx="2777683" cy="707886"/>
          </a:xfrm>
          <a:prstGeom prst="rect">
            <a:avLst/>
          </a:prstGeom>
        </p:spPr>
        <p:txBody>
          <a:bodyPr wrap="none">
            <a:spAutoFit/>
          </a:bodyPr>
          <a:lstStyle/>
          <a:p>
            <a:r>
              <a:rPr lang="de-DE" sz="4000" dirty="0" smtClean="0">
                <a:solidFill>
                  <a:schemeClr val="bg1">
                    <a:lumMod val="50000"/>
                  </a:schemeClr>
                </a:solidFill>
                <a:latin typeface="Frutiger LT Std 77 Black Cn"/>
                <a:cs typeface="Frutiger LT Std 77 Black Cn"/>
              </a:rPr>
              <a:t>Leserbriefe</a:t>
            </a:r>
            <a:endParaRPr lang="de-DE" sz="4000" dirty="0">
              <a:solidFill>
                <a:schemeClr val="bg1">
                  <a:lumMod val="50000"/>
                </a:schemeClr>
              </a:solidFill>
              <a:latin typeface="Frutiger LT Std 77 Black Cn"/>
              <a:cs typeface="Frutiger LT Std 77 Black Cn"/>
            </a:endParaRPr>
          </a:p>
        </p:txBody>
      </p:sp>
      <p:sp>
        <p:nvSpPr>
          <p:cNvPr id="8" name="Rechteck 7"/>
          <p:cNvSpPr/>
          <p:nvPr/>
        </p:nvSpPr>
        <p:spPr>
          <a:xfrm>
            <a:off x="1436729" y="1293521"/>
            <a:ext cx="3031599" cy="815608"/>
          </a:xfrm>
          <a:prstGeom prst="rect">
            <a:avLst/>
          </a:prstGeom>
        </p:spPr>
        <p:txBody>
          <a:bodyPr wrap="none">
            <a:spAutoFit/>
          </a:bodyPr>
          <a:lstStyle/>
          <a:p>
            <a:r>
              <a:rPr lang="de-DE" sz="4700" dirty="0" smtClean="0">
                <a:solidFill>
                  <a:schemeClr val="bg1">
                    <a:lumMod val="50000"/>
                  </a:schemeClr>
                </a:solidFill>
                <a:latin typeface="Frutiger LT Std 77 Black Cn"/>
                <a:cs typeface="Frutiger LT Std 77 Black Cn"/>
              </a:rPr>
              <a:t>Interviews</a:t>
            </a:r>
            <a:endParaRPr lang="de-DE" sz="4700" dirty="0">
              <a:solidFill>
                <a:schemeClr val="bg1">
                  <a:lumMod val="50000"/>
                </a:schemeClr>
              </a:solidFill>
              <a:latin typeface="Frutiger LT Std 77 Black Cn"/>
              <a:cs typeface="Frutiger LT Std 77 Black Cn"/>
            </a:endParaRPr>
          </a:p>
        </p:txBody>
      </p:sp>
      <p:sp>
        <p:nvSpPr>
          <p:cNvPr id="9" name="Rechteck 8"/>
          <p:cNvSpPr/>
          <p:nvPr/>
        </p:nvSpPr>
        <p:spPr>
          <a:xfrm>
            <a:off x="355198" y="2218608"/>
            <a:ext cx="3945463" cy="661720"/>
          </a:xfrm>
          <a:prstGeom prst="rect">
            <a:avLst/>
          </a:prstGeom>
        </p:spPr>
        <p:txBody>
          <a:bodyPr wrap="none">
            <a:spAutoFit/>
          </a:bodyPr>
          <a:lstStyle/>
          <a:p>
            <a:r>
              <a:rPr lang="de-DE" sz="3700" dirty="0" smtClean="0">
                <a:solidFill>
                  <a:srgbClr val="CC006A"/>
                </a:solidFill>
                <a:latin typeface="Frutiger LT Std 77 Black Cn"/>
                <a:cs typeface="Frutiger LT Std 77 Black Cn"/>
              </a:rPr>
              <a:t>Telefongespräche</a:t>
            </a:r>
            <a:endParaRPr lang="de-DE" sz="3700" dirty="0">
              <a:solidFill>
                <a:srgbClr val="CC006A"/>
              </a:solidFill>
              <a:latin typeface="Frutiger LT Std 77 Black Cn"/>
              <a:cs typeface="Frutiger LT Std 77 Black Cn"/>
            </a:endParaRPr>
          </a:p>
        </p:txBody>
      </p:sp>
      <p:sp>
        <p:nvSpPr>
          <p:cNvPr id="10" name="Rechteck 9"/>
          <p:cNvSpPr/>
          <p:nvPr/>
        </p:nvSpPr>
        <p:spPr>
          <a:xfrm>
            <a:off x="5141058" y="5039114"/>
            <a:ext cx="3681520" cy="707886"/>
          </a:xfrm>
          <a:prstGeom prst="rect">
            <a:avLst/>
          </a:prstGeom>
        </p:spPr>
        <p:txBody>
          <a:bodyPr wrap="none">
            <a:spAutoFit/>
          </a:bodyPr>
          <a:lstStyle/>
          <a:p>
            <a:r>
              <a:rPr lang="de-DE" sz="4000" dirty="0" smtClean="0">
                <a:solidFill>
                  <a:schemeClr val="bg1">
                    <a:lumMod val="50000"/>
                  </a:schemeClr>
                </a:solidFill>
                <a:latin typeface="Frutiger LT Std 77 Black Cn"/>
                <a:cs typeface="Frutiger LT Std 77 Black Cn"/>
              </a:rPr>
              <a:t>Präsentationen</a:t>
            </a:r>
            <a:endParaRPr lang="de-DE" sz="4000" dirty="0">
              <a:solidFill>
                <a:schemeClr val="bg1">
                  <a:lumMod val="50000"/>
                </a:schemeClr>
              </a:solidFill>
              <a:latin typeface="Frutiger LT Std 77 Black Cn"/>
              <a:cs typeface="Frutiger LT Std 77 Black Cn"/>
            </a:endParaRPr>
          </a:p>
        </p:txBody>
      </p:sp>
      <p:sp>
        <p:nvSpPr>
          <p:cNvPr id="11" name="Rechteck 10"/>
          <p:cNvSpPr/>
          <p:nvPr/>
        </p:nvSpPr>
        <p:spPr>
          <a:xfrm>
            <a:off x="2110544" y="3989350"/>
            <a:ext cx="4375965" cy="769441"/>
          </a:xfrm>
          <a:prstGeom prst="rect">
            <a:avLst/>
          </a:prstGeom>
        </p:spPr>
        <p:txBody>
          <a:bodyPr wrap="none">
            <a:spAutoFit/>
          </a:bodyPr>
          <a:lstStyle/>
          <a:p>
            <a:r>
              <a:rPr lang="de-DE" sz="4400" dirty="0" smtClean="0">
                <a:solidFill>
                  <a:schemeClr val="bg1">
                    <a:lumMod val="50000"/>
                  </a:schemeClr>
                </a:solidFill>
                <a:latin typeface="Frutiger LT Std 77 Black Cn"/>
                <a:cs typeface="Frutiger LT Std 77 Black Cn"/>
              </a:rPr>
              <a:t>Veranstaltungen</a:t>
            </a:r>
            <a:endParaRPr lang="de-DE" sz="4400" dirty="0">
              <a:solidFill>
                <a:schemeClr val="bg1">
                  <a:lumMod val="50000"/>
                </a:schemeClr>
              </a:solidFill>
              <a:latin typeface="Frutiger LT Std 77 Black Cn"/>
              <a:cs typeface="Frutiger LT Std 77 Black Cn"/>
            </a:endParaRPr>
          </a:p>
        </p:txBody>
      </p:sp>
      <p:sp>
        <p:nvSpPr>
          <p:cNvPr id="12" name="Rechteck 11"/>
          <p:cNvSpPr/>
          <p:nvPr/>
        </p:nvSpPr>
        <p:spPr>
          <a:xfrm>
            <a:off x="1006856" y="3511385"/>
            <a:ext cx="3520193" cy="646331"/>
          </a:xfrm>
          <a:prstGeom prst="rect">
            <a:avLst/>
          </a:prstGeom>
        </p:spPr>
        <p:txBody>
          <a:bodyPr wrap="none">
            <a:spAutoFit/>
          </a:bodyPr>
          <a:lstStyle/>
          <a:p>
            <a:r>
              <a:rPr lang="de-DE" sz="3600" dirty="0" smtClean="0">
                <a:solidFill>
                  <a:schemeClr val="bg1">
                    <a:lumMod val="50000"/>
                  </a:schemeClr>
                </a:solidFill>
                <a:latin typeface="Frutiger LT Std 77 Black Cn"/>
                <a:cs typeface="Frutiger LT Std 77 Black Cn"/>
              </a:rPr>
              <a:t>Versammlungen</a:t>
            </a:r>
            <a:endParaRPr lang="de-DE" sz="3600" dirty="0">
              <a:solidFill>
                <a:schemeClr val="bg1">
                  <a:lumMod val="50000"/>
                </a:schemeClr>
              </a:solidFill>
              <a:latin typeface="Frutiger LT Std 77 Black Cn"/>
              <a:cs typeface="Frutiger LT Std 77 Black Cn"/>
            </a:endParaRPr>
          </a:p>
        </p:txBody>
      </p:sp>
      <p:sp>
        <p:nvSpPr>
          <p:cNvPr id="13" name="Rechteck 12"/>
          <p:cNvSpPr/>
          <p:nvPr/>
        </p:nvSpPr>
        <p:spPr>
          <a:xfrm>
            <a:off x="4337007" y="2151199"/>
            <a:ext cx="3245964" cy="646331"/>
          </a:xfrm>
          <a:prstGeom prst="rect">
            <a:avLst/>
          </a:prstGeom>
        </p:spPr>
        <p:txBody>
          <a:bodyPr wrap="none">
            <a:spAutoFit/>
          </a:bodyPr>
          <a:lstStyle/>
          <a:p>
            <a:r>
              <a:rPr lang="de-DE" sz="3600" dirty="0" smtClean="0">
                <a:solidFill>
                  <a:srgbClr val="CC006A"/>
                </a:solidFill>
                <a:latin typeface="Frutiger LT Std 77 Black Cn"/>
                <a:cs typeface="Frutiger LT Std 77 Black Cn"/>
              </a:rPr>
              <a:t>Sprechstunden</a:t>
            </a:r>
            <a:endParaRPr lang="de-DE" sz="3600" dirty="0">
              <a:solidFill>
                <a:srgbClr val="CC006A"/>
              </a:solidFill>
              <a:latin typeface="Frutiger LT Std 77 Black Cn"/>
              <a:cs typeface="Frutiger LT Std 77 Black Cn"/>
            </a:endParaRPr>
          </a:p>
        </p:txBody>
      </p:sp>
      <p:sp>
        <p:nvSpPr>
          <p:cNvPr id="14" name="Rechteck 13"/>
          <p:cNvSpPr/>
          <p:nvPr/>
        </p:nvSpPr>
        <p:spPr>
          <a:xfrm>
            <a:off x="4831858" y="3576514"/>
            <a:ext cx="3424526" cy="707886"/>
          </a:xfrm>
          <a:prstGeom prst="rect">
            <a:avLst/>
          </a:prstGeom>
        </p:spPr>
        <p:txBody>
          <a:bodyPr wrap="none">
            <a:spAutoFit/>
          </a:bodyPr>
          <a:lstStyle/>
          <a:p>
            <a:r>
              <a:rPr lang="de-DE" sz="4000" dirty="0" smtClean="0">
                <a:solidFill>
                  <a:schemeClr val="bg1">
                    <a:lumMod val="50000"/>
                  </a:schemeClr>
                </a:solidFill>
                <a:latin typeface="Frutiger LT Std 77 Black Cn"/>
                <a:cs typeface="Frutiger LT Std 77 Black Cn"/>
              </a:rPr>
              <a:t>Fortbildungen</a:t>
            </a:r>
            <a:endParaRPr lang="de-DE" sz="4000" dirty="0">
              <a:solidFill>
                <a:schemeClr val="bg1">
                  <a:lumMod val="50000"/>
                </a:schemeClr>
              </a:solidFill>
              <a:latin typeface="Frutiger LT Std 77 Black Cn"/>
              <a:cs typeface="Frutiger LT Std 77 Black Cn"/>
            </a:endParaRPr>
          </a:p>
        </p:txBody>
      </p:sp>
      <p:sp>
        <p:nvSpPr>
          <p:cNvPr id="15" name="Rechteck 14"/>
          <p:cNvSpPr/>
          <p:nvPr/>
        </p:nvSpPr>
        <p:spPr>
          <a:xfrm>
            <a:off x="513958" y="4675414"/>
            <a:ext cx="4094042" cy="646331"/>
          </a:xfrm>
          <a:prstGeom prst="rect">
            <a:avLst/>
          </a:prstGeom>
        </p:spPr>
        <p:txBody>
          <a:bodyPr wrap="none">
            <a:spAutoFit/>
          </a:bodyPr>
          <a:lstStyle/>
          <a:p>
            <a:r>
              <a:rPr lang="de-DE" sz="3600" dirty="0" smtClean="0">
                <a:solidFill>
                  <a:schemeClr val="bg1">
                    <a:lumMod val="50000"/>
                  </a:schemeClr>
                </a:solidFill>
                <a:latin typeface="Frutiger LT Std 77 Black Cn"/>
                <a:cs typeface="Frutiger LT Std 77 Black Cn"/>
              </a:rPr>
              <a:t>Jubiläen, Ehrungen</a:t>
            </a:r>
            <a:endParaRPr lang="de-DE" sz="3600" dirty="0">
              <a:solidFill>
                <a:schemeClr val="bg1">
                  <a:lumMod val="50000"/>
                </a:schemeClr>
              </a:solidFill>
              <a:latin typeface="Frutiger LT Std 77 Black Cn"/>
              <a:cs typeface="Frutiger LT Std 77 Black Cn"/>
            </a:endParaRPr>
          </a:p>
        </p:txBody>
      </p:sp>
      <p:sp>
        <p:nvSpPr>
          <p:cNvPr id="16" name="Rechteck 15"/>
          <p:cNvSpPr/>
          <p:nvPr/>
        </p:nvSpPr>
        <p:spPr>
          <a:xfrm>
            <a:off x="3922250" y="2656402"/>
            <a:ext cx="4730677" cy="754053"/>
          </a:xfrm>
          <a:prstGeom prst="rect">
            <a:avLst/>
          </a:prstGeom>
        </p:spPr>
        <p:txBody>
          <a:bodyPr wrap="none">
            <a:spAutoFit/>
          </a:bodyPr>
          <a:lstStyle/>
          <a:p>
            <a:r>
              <a:rPr lang="de-DE" sz="4300" dirty="0" smtClean="0">
                <a:solidFill>
                  <a:srgbClr val="CC006A"/>
                </a:solidFill>
                <a:latin typeface="Frutiger LT Std 77 Black Cn"/>
                <a:cs typeface="Frutiger LT Std 77 Black Cn"/>
              </a:rPr>
              <a:t>Jede Unterhaltung</a:t>
            </a:r>
            <a:endParaRPr lang="de-DE" sz="4300" dirty="0">
              <a:solidFill>
                <a:srgbClr val="CC006A"/>
              </a:solidFill>
              <a:latin typeface="Frutiger LT Std 77 Black Cn"/>
              <a:cs typeface="Frutiger LT Std 77 Black Cn"/>
            </a:endParaRPr>
          </a:p>
        </p:txBody>
      </p:sp>
      <p:sp>
        <p:nvSpPr>
          <p:cNvPr id="17" name="Textfeld 16"/>
          <p:cNvSpPr txBox="1"/>
          <p:nvPr/>
        </p:nvSpPr>
        <p:spPr>
          <a:xfrm>
            <a:off x="6768354" y="6475515"/>
            <a:ext cx="2078412" cy="307777"/>
          </a:xfrm>
          <a:prstGeom prst="rect">
            <a:avLst/>
          </a:prstGeom>
          <a:noFill/>
        </p:spPr>
        <p:txBody>
          <a:bodyPr wrap="none" rtlCol="0">
            <a:spAutoFit/>
          </a:bodyPr>
          <a:lstStyle/>
          <a:p>
            <a:r>
              <a:rPr lang="de-DE" sz="1400" dirty="0">
                <a:latin typeface="Frutiger LT Std 57 Cn"/>
                <a:cs typeface="Frutiger LT Std 57 Cn"/>
              </a:rPr>
              <a:t>© 2015 </a:t>
            </a:r>
            <a:r>
              <a:rPr lang="de-DE" sz="1400" dirty="0" err="1">
                <a:latin typeface="Frutiger LT Std 57 Cn"/>
                <a:cs typeface="Frutiger LT Std 57 Cn"/>
              </a:rPr>
              <a:t>www.buetefisch.de</a:t>
            </a:r>
            <a:endParaRPr lang="de-DE" sz="1400" dirty="0">
              <a:latin typeface="Frutiger LT Std 57 Cn"/>
              <a:cs typeface="Frutiger LT Std 57 Cn"/>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818485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hteck 4"/>
          <p:cNvSpPr/>
          <p:nvPr/>
        </p:nvSpPr>
        <p:spPr>
          <a:xfrm>
            <a:off x="1215517" y="723381"/>
            <a:ext cx="4083885" cy="646331"/>
          </a:xfrm>
          <a:prstGeom prst="rect">
            <a:avLst/>
          </a:prstGeom>
        </p:spPr>
        <p:txBody>
          <a:bodyPr wrap="none">
            <a:spAutoFit/>
          </a:bodyPr>
          <a:lstStyle/>
          <a:p>
            <a:r>
              <a:rPr lang="de-DE" sz="3600" dirty="0" smtClean="0">
                <a:solidFill>
                  <a:schemeClr val="bg1">
                    <a:lumMod val="50000"/>
                  </a:schemeClr>
                </a:solidFill>
                <a:latin typeface="Frutiger LT Std 77 Black Cn"/>
                <a:cs typeface="Frutiger LT Std 77 Black Cn"/>
              </a:rPr>
              <a:t>Pressekonferenzen</a:t>
            </a:r>
            <a:endParaRPr lang="de-DE" sz="3600" dirty="0">
              <a:solidFill>
                <a:schemeClr val="bg1">
                  <a:lumMod val="50000"/>
                </a:schemeClr>
              </a:solidFill>
              <a:latin typeface="Frutiger LT Std 77 Black Cn"/>
              <a:cs typeface="Frutiger LT Std 77 Black Cn"/>
            </a:endParaRPr>
          </a:p>
        </p:txBody>
      </p:sp>
      <p:sp>
        <p:nvSpPr>
          <p:cNvPr id="6" name="Rechteck 5"/>
          <p:cNvSpPr/>
          <p:nvPr/>
        </p:nvSpPr>
        <p:spPr>
          <a:xfrm>
            <a:off x="4570375" y="1219958"/>
            <a:ext cx="4385558" cy="769441"/>
          </a:xfrm>
          <a:prstGeom prst="rect">
            <a:avLst/>
          </a:prstGeom>
        </p:spPr>
        <p:txBody>
          <a:bodyPr wrap="none">
            <a:spAutoFit/>
          </a:bodyPr>
          <a:lstStyle/>
          <a:p>
            <a:r>
              <a:rPr lang="de-DE" sz="4400" dirty="0" smtClean="0">
                <a:solidFill>
                  <a:schemeClr val="bg1">
                    <a:lumMod val="50000"/>
                  </a:schemeClr>
                </a:solidFill>
                <a:latin typeface="Frutiger LT Std 77 Black Cn"/>
                <a:cs typeface="Frutiger LT Std 77 Black Cn"/>
              </a:rPr>
              <a:t>Pressegespräche</a:t>
            </a:r>
            <a:endParaRPr lang="de-DE" sz="4400" dirty="0">
              <a:solidFill>
                <a:schemeClr val="bg1">
                  <a:lumMod val="50000"/>
                </a:schemeClr>
              </a:solidFill>
              <a:latin typeface="Frutiger LT Std 77 Black Cn"/>
              <a:cs typeface="Frutiger LT Std 77 Black Cn"/>
            </a:endParaRPr>
          </a:p>
        </p:txBody>
      </p:sp>
      <p:sp>
        <p:nvSpPr>
          <p:cNvPr id="7" name="Rechteck 6"/>
          <p:cNvSpPr/>
          <p:nvPr/>
        </p:nvSpPr>
        <p:spPr>
          <a:xfrm>
            <a:off x="3060048" y="5568344"/>
            <a:ext cx="2777683" cy="707886"/>
          </a:xfrm>
          <a:prstGeom prst="rect">
            <a:avLst/>
          </a:prstGeom>
        </p:spPr>
        <p:txBody>
          <a:bodyPr wrap="none">
            <a:spAutoFit/>
          </a:bodyPr>
          <a:lstStyle/>
          <a:p>
            <a:r>
              <a:rPr lang="de-DE" sz="4000" dirty="0" smtClean="0">
                <a:solidFill>
                  <a:schemeClr val="bg1">
                    <a:lumMod val="50000"/>
                  </a:schemeClr>
                </a:solidFill>
                <a:latin typeface="Frutiger LT Std 77 Black Cn"/>
                <a:cs typeface="Frutiger LT Std 77 Black Cn"/>
              </a:rPr>
              <a:t>Leserbriefe</a:t>
            </a:r>
            <a:endParaRPr lang="de-DE" sz="4000" dirty="0">
              <a:solidFill>
                <a:schemeClr val="bg1">
                  <a:lumMod val="50000"/>
                </a:schemeClr>
              </a:solidFill>
              <a:latin typeface="Frutiger LT Std 77 Black Cn"/>
              <a:cs typeface="Frutiger LT Std 77 Black Cn"/>
            </a:endParaRPr>
          </a:p>
        </p:txBody>
      </p:sp>
      <p:sp>
        <p:nvSpPr>
          <p:cNvPr id="8" name="Rechteck 7"/>
          <p:cNvSpPr/>
          <p:nvPr/>
        </p:nvSpPr>
        <p:spPr>
          <a:xfrm>
            <a:off x="1436729" y="1293521"/>
            <a:ext cx="3031599" cy="815608"/>
          </a:xfrm>
          <a:prstGeom prst="rect">
            <a:avLst/>
          </a:prstGeom>
        </p:spPr>
        <p:txBody>
          <a:bodyPr wrap="none">
            <a:spAutoFit/>
          </a:bodyPr>
          <a:lstStyle/>
          <a:p>
            <a:r>
              <a:rPr lang="de-DE" sz="4700" dirty="0" smtClean="0">
                <a:solidFill>
                  <a:schemeClr val="bg1">
                    <a:lumMod val="50000"/>
                  </a:schemeClr>
                </a:solidFill>
                <a:latin typeface="Frutiger LT Std 77 Black Cn"/>
                <a:cs typeface="Frutiger LT Std 77 Black Cn"/>
              </a:rPr>
              <a:t>Interviews</a:t>
            </a:r>
            <a:endParaRPr lang="de-DE" sz="4700" dirty="0">
              <a:solidFill>
                <a:schemeClr val="bg1">
                  <a:lumMod val="50000"/>
                </a:schemeClr>
              </a:solidFill>
              <a:latin typeface="Frutiger LT Std 77 Black Cn"/>
              <a:cs typeface="Frutiger LT Std 77 Black Cn"/>
            </a:endParaRPr>
          </a:p>
        </p:txBody>
      </p:sp>
      <p:sp>
        <p:nvSpPr>
          <p:cNvPr id="9" name="Rechteck 8"/>
          <p:cNvSpPr/>
          <p:nvPr/>
        </p:nvSpPr>
        <p:spPr>
          <a:xfrm>
            <a:off x="355198" y="2218608"/>
            <a:ext cx="3945463" cy="661720"/>
          </a:xfrm>
          <a:prstGeom prst="rect">
            <a:avLst/>
          </a:prstGeom>
        </p:spPr>
        <p:txBody>
          <a:bodyPr wrap="none">
            <a:spAutoFit/>
          </a:bodyPr>
          <a:lstStyle/>
          <a:p>
            <a:r>
              <a:rPr lang="de-DE" sz="3700" dirty="0" smtClean="0">
                <a:solidFill>
                  <a:schemeClr val="bg1">
                    <a:lumMod val="50000"/>
                  </a:schemeClr>
                </a:solidFill>
                <a:latin typeface="Frutiger LT Std 77 Black Cn"/>
                <a:cs typeface="Frutiger LT Std 77 Black Cn"/>
              </a:rPr>
              <a:t>Telefongespräche</a:t>
            </a:r>
            <a:endParaRPr lang="de-DE" sz="3700" dirty="0">
              <a:solidFill>
                <a:schemeClr val="bg1">
                  <a:lumMod val="50000"/>
                </a:schemeClr>
              </a:solidFill>
              <a:latin typeface="Frutiger LT Std 77 Black Cn"/>
              <a:cs typeface="Frutiger LT Std 77 Black Cn"/>
            </a:endParaRPr>
          </a:p>
        </p:txBody>
      </p:sp>
      <p:sp>
        <p:nvSpPr>
          <p:cNvPr id="10" name="Rechteck 9"/>
          <p:cNvSpPr/>
          <p:nvPr/>
        </p:nvSpPr>
        <p:spPr>
          <a:xfrm>
            <a:off x="5141058" y="5039114"/>
            <a:ext cx="3681520" cy="707886"/>
          </a:xfrm>
          <a:prstGeom prst="rect">
            <a:avLst/>
          </a:prstGeom>
        </p:spPr>
        <p:txBody>
          <a:bodyPr wrap="none">
            <a:spAutoFit/>
          </a:bodyPr>
          <a:lstStyle/>
          <a:p>
            <a:r>
              <a:rPr lang="de-DE" sz="4000" dirty="0" smtClean="0">
                <a:solidFill>
                  <a:schemeClr val="bg1">
                    <a:lumMod val="50000"/>
                  </a:schemeClr>
                </a:solidFill>
                <a:latin typeface="Frutiger LT Std 77 Black Cn"/>
                <a:cs typeface="Frutiger LT Std 77 Black Cn"/>
              </a:rPr>
              <a:t>Präsentationen</a:t>
            </a:r>
            <a:endParaRPr lang="de-DE" sz="4000" dirty="0">
              <a:solidFill>
                <a:schemeClr val="bg1">
                  <a:lumMod val="50000"/>
                </a:schemeClr>
              </a:solidFill>
              <a:latin typeface="Frutiger LT Std 77 Black Cn"/>
              <a:cs typeface="Frutiger LT Std 77 Black Cn"/>
            </a:endParaRPr>
          </a:p>
        </p:txBody>
      </p:sp>
      <p:sp>
        <p:nvSpPr>
          <p:cNvPr id="11" name="Rechteck 10"/>
          <p:cNvSpPr/>
          <p:nvPr/>
        </p:nvSpPr>
        <p:spPr>
          <a:xfrm>
            <a:off x="2110544" y="3989350"/>
            <a:ext cx="4375965" cy="769441"/>
          </a:xfrm>
          <a:prstGeom prst="rect">
            <a:avLst/>
          </a:prstGeom>
        </p:spPr>
        <p:txBody>
          <a:bodyPr wrap="none">
            <a:spAutoFit/>
          </a:bodyPr>
          <a:lstStyle/>
          <a:p>
            <a:r>
              <a:rPr lang="de-DE" sz="4400" dirty="0" smtClean="0">
                <a:solidFill>
                  <a:srgbClr val="CC006A"/>
                </a:solidFill>
                <a:latin typeface="Frutiger LT Std 77 Black Cn"/>
                <a:cs typeface="Frutiger LT Std 77 Black Cn"/>
              </a:rPr>
              <a:t>Veranstaltungen</a:t>
            </a:r>
            <a:endParaRPr lang="de-DE" sz="4400" dirty="0">
              <a:solidFill>
                <a:srgbClr val="CC006A"/>
              </a:solidFill>
              <a:latin typeface="Frutiger LT Std 77 Black Cn"/>
              <a:cs typeface="Frutiger LT Std 77 Black Cn"/>
            </a:endParaRPr>
          </a:p>
        </p:txBody>
      </p:sp>
      <p:sp>
        <p:nvSpPr>
          <p:cNvPr id="12" name="Rechteck 11"/>
          <p:cNvSpPr/>
          <p:nvPr/>
        </p:nvSpPr>
        <p:spPr>
          <a:xfrm>
            <a:off x="1006856" y="3511385"/>
            <a:ext cx="3520193" cy="646331"/>
          </a:xfrm>
          <a:prstGeom prst="rect">
            <a:avLst/>
          </a:prstGeom>
        </p:spPr>
        <p:txBody>
          <a:bodyPr wrap="none">
            <a:spAutoFit/>
          </a:bodyPr>
          <a:lstStyle/>
          <a:p>
            <a:r>
              <a:rPr lang="de-DE" sz="3600" dirty="0" smtClean="0">
                <a:solidFill>
                  <a:srgbClr val="CC006A"/>
                </a:solidFill>
                <a:latin typeface="Frutiger LT Std 77 Black Cn"/>
                <a:cs typeface="Frutiger LT Std 77 Black Cn"/>
              </a:rPr>
              <a:t>Versammlungen</a:t>
            </a:r>
            <a:endParaRPr lang="de-DE" sz="3600" dirty="0">
              <a:solidFill>
                <a:srgbClr val="CC006A"/>
              </a:solidFill>
              <a:latin typeface="Frutiger LT Std 77 Black Cn"/>
              <a:cs typeface="Frutiger LT Std 77 Black Cn"/>
            </a:endParaRPr>
          </a:p>
        </p:txBody>
      </p:sp>
      <p:sp>
        <p:nvSpPr>
          <p:cNvPr id="13" name="Rechteck 12"/>
          <p:cNvSpPr/>
          <p:nvPr/>
        </p:nvSpPr>
        <p:spPr>
          <a:xfrm>
            <a:off x="4337007" y="2151199"/>
            <a:ext cx="3245964" cy="646331"/>
          </a:xfrm>
          <a:prstGeom prst="rect">
            <a:avLst/>
          </a:prstGeom>
        </p:spPr>
        <p:txBody>
          <a:bodyPr wrap="none">
            <a:spAutoFit/>
          </a:bodyPr>
          <a:lstStyle/>
          <a:p>
            <a:r>
              <a:rPr lang="de-DE" sz="3600" dirty="0" smtClean="0">
                <a:solidFill>
                  <a:schemeClr val="bg1">
                    <a:lumMod val="50000"/>
                  </a:schemeClr>
                </a:solidFill>
                <a:latin typeface="Frutiger LT Std 77 Black Cn"/>
                <a:cs typeface="Frutiger LT Std 77 Black Cn"/>
              </a:rPr>
              <a:t>Sprechstunden</a:t>
            </a:r>
            <a:endParaRPr lang="de-DE" sz="3600" dirty="0">
              <a:solidFill>
                <a:schemeClr val="bg1">
                  <a:lumMod val="50000"/>
                </a:schemeClr>
              </a:solidFill>
              <a:latin typeface="Frutiger LT Std 77 Black Cn"/>
              <a:cs typeface="Frutiger LT Std 77 Black Cn"/>
            </a:endParaRPr>
          </a:p>
        </p:txBody>
      </p:sp>
      <p:sp>
        <p:nvSpPr>
          <p:cNvPr id="14" name="Rechteck 13"/>
          <p:cNvSpPr/>
          <p:nvPr/>
        </p:nvSpPr>
        <p:spPr>
          <a:xfrm>
            <a:off x="4831858" y="3576514"/>
            <a:ext cx="3424526" cy="707886"/>
          </a:xfrm>
          <a:prstGeom prst="rect">
            <a:avLst/>
          </a:prstGeom>
        </p:spPr>
        <p:txBody>
          <a:bodyPr wrap="none">
            <a:spAutoFit/>
          </a:bodyPr>
          <a:lstStyle/>
          <a:p>
            <a:r>
              <a:rPr lang="de-DE" sz="4000" dirty="0" smtClean="0">
                <a:solidFill>
                  <a:srgbClr val="CC006A"/>
                </a:solidFill>
                <a:latin typeface="Frutiger LT Std 77 Black Cn"/>
                <a:cs typeface="Frutiger LT Std 77 Black Cn"/>
              </a:rPr>
              <a:t>Fortbildungen</a:t>
            </a:r>
            <a:endParaRPr lang="de-DE" sz="4000" dirty="0">
              <a:solidFill>
                <a:srgbClr val="CC006A"/>
              </a:solidFill>
              <a:latin typeface="Frutiger LT Std 77 Black Cn"/>
              <a:cs typeface="Frutiger LT Std 77 Black Cn"/>
            </a:endParaRPr>
          </a:p>
        </p:txBody>
      </p:sp>
      <p:sp>
        <p:nvSpPr>
          <p:cNvPr id="15" name="Rechteck 14"/>
          <p:cNvSpPr/>
          <p:nvPr/>
        </p:nvSpPr>
        <p:spPr>
          <a:xfrm>
            <a:off x="513958" y="4675414"/>
            <a:ext cx="4094042" cy="646331"/>
          </a:xfrm>
          <a:prstGeom prst="rect">
            <a:avLst/>
          </a:prstGeom>
        </p:spPr>
        <p:txBody>
          <a:bodyPr wrap="none">
            <a:spAutoFit/>
          </a:bodyPr>
          <a:lstStyle/>
          <a:p>
            <a:r>
              <a:rPr lang="de-DE" sz="3600" dirty="0" smtClean="0">
                <a:solidFill>
                  <a:srgbClr val="CC006A"/>
                </a:solidFill>
                <a:latin typeface="Frutiger LT Std 77 Black Cn"/>
                <a:cs typeface="Frutiger LT Std 77 Black Cn"/>
              </a:rPr>
              <a:t>Jubiläen, Ehrungen</a:t>
            </a:r>
            <a:endParaRPr lang="de-DE" sz="3600" dirty="0">
              <a:solidFill>
                <a:srgbClr val="CC006A"/>
              </a:solidFill>
              <a:latin typeface="Frutiger LT Std 77 Black Cn"/>
              <a:cs typeface="Frutiger LT Std 77 Black Cn"/>
            </a:endParaRPr>
          </a:p>
        </p:txBody>
      </p:sp>
      <p:sp>
        <p:nvSpPr>
          <p:cNvPr id="16" name="Rechteck 15"/>
          <p:cNvSpPr/>
          <p:nvPr/>
        </p:nvSpPr>
        <p:spPr>
          <a:xfrm>
            <a:off x="3922250" y="2656402"/>
            <a:ext cx="4730677" cy="754053"/>
          </a:xfrm>
          <a:prstGeom prst="rect">
            <a:avLst/>
          </a:prstGeom>
        </p:spPr>
        <p:txBody>
          <a:bodyPr wrap="none">
            <a:spAutoFit/>
          </a:bodyPr>
          <a:lstStyle/>
          <a:p>
            <a:r>
              <a:rPr lang="de-DE" sz="4300" dirty="0" smtClean="0">
                <a:solidFill>
                  <a:schemeClr val="bg1">
                    <a:lumMod val="50000"/>
                  </a:schemeClr>
                </a:solidFill>
                <a:latin typeface="Frutiger LT Std 77 Black Cn"/>
                <a:cs typeface="Frutiger LT Std 77 Black Cn"/>
              </a:rPr>
              <a:t>Jede Unterhaltung</a:t>
            </a:r>
            <a:endParaRPr lang="de-DE" sz="4300" dirty="0">
              <a:solidFill>
                <a:schemeClr val="bg1">
                  <a:lumMod val="50000"/>
                </a:schemeClr>
              </a:solidFill>
              <a:latin typeface="Frutiger LT Std 77 Black Cn"/>
              <a:cs typeface="Frutiger LT Std 77 Black Cn"/>
            </a:endParaRPr>
          </a:p>
        </p:txBody>
      </p:sp>
      <p:sp>
        <p:nvSpPr>
          <p:cNvPr id="17" name="Textfeld 16"/>
          <p:cNvSpPr txBox="1"/>
          <p:nvPr/>
        </p:nvSpPr>
        <p:spPr>
          <a:xfrm>
            <a:off x="6768354" y="6475515"/>
            <a:ext cx="2078412" cy="307777"/>
          </a:xfrm>
          <a:prstGeom prst="rect">
            <a:avLst/>
          </a:prstGeom>
          <a:noFill/>
        </p:spPr>
        <p:txBody>
          <a:bodyPr wrap="none" rtlCol="0">
            <a:spAutoFit/>
          </a:bodyPr>
          <a:lstStyle/>
          <a:p>
            <a:r>
              <a:rPr lang="de-DE" sz="1400" dirty="0">
                <a:latin typeface="Frutiger LT Std 57 Cn"/>
                <a:cs typeface="Frutiger LT Std 57 Cn"/>
              </a:rPr>
              <a:t>© 2015 </a:t>
            </a:r>
            <a:r>
              <a:rPr lang="de-DE" sz="1400" dirty="0" err="1">
                <a:latin typeface="Frutiger LT Std 57 Cn"/>
                <a:cs typeface="Frutiger LT Std 57 Cn"/>
              </a:rPr>
              <a:t>www.buetefisch.de</a:t>
            </a:r>
            <a:endParaRPr lang="de-DE" sz="1400" dirty="0">
              <a:latin typeface="Frutiger LT Std 57 Cn"/>
              <a:cs typeface="Frutiger LT Std 57 Cn"/>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4317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hteck 4"/>
          <p:cNvSpPr/>
          <p:nvPr/>
        </p:nvSpPr>
        <p:spPr>
          <a:xfrm>
            <a:off x="1215517" y="723381"/>
            <a:ext cx="4083885" cy="646331"/>
          </a:xfrm>
          <a:prstGeom prst="rect">
            <a:avLst/>
          </a:prstGeom>
        </p:spPr>
        <p:txBody>
          <a:bodyPr wrap="none">
            <a:spAutoFit/>
          </a:bodyPr>
          <a:lstStyle/>
          <a:p>
            <a:r>
              <a:rPr lang="de-DE" sz="3600" dirty="0" smtClean="0">
                <a:solidFill>
                  <a:schemeClr val="bg1">
                    <a:lumMod val="50000"/>
                  </a:schemeClr>
                </a:solidFill>
                <a:latin typeface="Frutiger LT Std 77 Black Cn"/>
                <a:cs typeface="Frutiger LT Std 77 Black Cn"/>
              </a:rPr>
              <a:t>Pressekonferenzen</a:t>
            </a:r>
            <a:endParaRPr lang="de-DE" sz="3600" dirty="0">
              <a:solidFill>
                <a:schemeClr val="bg1">
                  <a:lumMod val="50000"/>
                </a:schemeClr>
              </a:solidFill>
              <a:latin typeface="Frutiger LT Std 77 Black Cn"/>
              <a:cs typeface="Frutiger LT Std 77 Black Cn"/>
            </a:endParaRPr>
          </a:p>
        </p:txBody>
      </p:sp>
      <p:sp>
        <p:nvSpPr>
          <p:cNvPr id="6" name="Rechteck 5"/>
          <p:cNvSpPr/>
          <p:nvPr/>
        </p:nvSpPr>
        <p:spPr>
          <a:xfrm>
            <a:off x="4570375" y="1219958"/>
            <a:ext cx="4385558" cy="769441"/>
          </a:xfrm>
          <a:prstGeom prst="rect">
            <a:avLst/>
          </a:prstGeom>
        </p:spPr>
        <p:txBody>
          <a:bodyPr wrap="none">
            <a:spAutoFit/>
          </a:bodyPr>
          <a:lstStyle/>
          <a:p>
            <a:r>
              <a:rPr lang="de-DE" sz="4400" dirty="0" smtClean="0">
                <a:solidFill>
                  <a:schemeClr val="bg1">
                    <a:lumMod val="50000"/>
                  </a:schemeClr>
                </a:solidFill>
                <a:latin typeface="Frutiger LT Std 77 Black Cn"/>
                <a:cs typeface="Frutiger LT Std 77 Black Cn"/>
              </a:rPr>
              <a:t>Pressegespräche</a:t>
            </a:r>
            <a:endParaRPr lang="de-DE" sz="4400" dirty="0">
              <a:solidFill>
                <a:schemeClr val="bg1">
                  <a:lumMod val="50000"/>
                </a:schemeClr>
              </a:solidFill>
              <a:latin typeface="Frutiger LT Std 77 Black Cn"/>
              <a:cs typeface="Frutiger LT Std 77 Black Cn"/>
            </a:endParaRPr>
          </a:p>
        </p:txBody>
      </p:sp>
      <p:sp>
        <p:nvSpPr>
          <p:cNvPr id="7" name="Rechteck 6"/>
          <p:cNvSpPr/>
          <p:nvPr/>
        </p:nvSpPr>
        <p:spPr>
          <a:xfrm>
            <a:off x="3060048" y="5568344"/>
            <a:ext cx="2777683" cy="707886"/>
          </a:xfrm>
          <a:prstGeom prst="rect">
            <a:avLst/>
          </a:prstGeom>
        </p:spPr>
        <p:txBody>
          <a:bodyPr wrap="none">
            <a:spAutoFit/>
          </a:bodyPr>
          <a:lstStyle/>
          <a:p>
            <a:r>
              <a:rPr lang="de-DE" sz="4000" dirty="0" smtClean="0">
                <a:solidFill>
                  <a:srgbClr val="CC006A"/>
                </a:solidFill>
                <a:latin typeface="Frutiger LT Std 77 Black Cn"/>
                <a:cs typeface="Frutiger LT Std 77 Black Cn"/>
              </a:rPr>
              <a:t>Leserbriefe</a:t>
            </a:r>
            <a:endParaRPr lang="de-DE" sz="4000" dirty="0">
              <a:solidFill>
                <a:srgbClr val="CC006A"/>
              </a:solidFill>
              <a:latin typeface="Frutiger LT Std 77 Black Cn"/>
              <a:cs typeface="Frutiger LT Std 77 Black Cn"/>
            </a:endParaRPr>
          </a:p>
        </p:txBody>
      </p:sp>
      <p:sp>
        <p:nvSpPr>
          <p:cNvPr id="8" name="Rechteck 7"/>
          <p:cNvSpPr/>
          <p:nvPr/>
        </p:nvSpPr>
        <p:spPr>
          <a:xfrm>
            <a:off x="1436729" y="1293521"/>
            <a:ext cx="3031599" cy="815608"/>
          </a:xfrm>
          <a:prstGeom prst="rect">
            <a:avLst/>
          </a:prstGeom>
        </p:spPr>
        <p:txBody>
          <a:bodyPr wrap="none">
            <a:spAutoFit/>
          </a:bodyPr>
          <a:lstStyle/>
          <a:p>
            <a:r>
              <a:rPr lang="de-DE" sz="4700" dirty="0" smtClean="0">
                <a:solidFill>
                  <a:schemeClr val="bg1">
                    <a:lumMod val="50000"/>
                  </a:schemeClr>
                </a:solidFill>
                <a:latin typeface="Frutiger LT Std 77 Black Cn"/>
                <a:cs typeface="Frutiger LT Std 77 Black Cn"/>
              </a:rPr>
              <a:t>Interviews</a:t>
            </a:r>
            <a:endParaRPr lang="de-DE" sz="4700" dirty="0">
              <a:solidFill>
                <a:schemeClr val="bg1">
                  <a:lumMod val="50000"/>
                </a:schemeClr>
              </a:solidFill>
              <a:latin typeface="Frutiger LT Std 77 Black Cn"/>
              <a:cs typeface="Frutiger LT Std 77 Black Cn"/>
            </a:endParaRPr>
          </a:p>
        </p:txBody>
      </p:sp>
      <p:sp>
        <p:nvSpPr>
          <p:cNvPr id="9" name="Rechteck 8"/>
          <p:cNvSpPr/>
          <p:nvPr/>
        </p:nvSpPr>
        <p:spPr>
          <a:xfrm>
            <a:off x="355198" y="2218608"/>
            <a:ext cx="3945463" cy="661720"/>
          </a:xfrm>
          <a:prstGeom prst="rect">
            <a:avLst/>
          </a:prstGeom>
        </p:spPr>
        <p:txBody>
          <a:bodyPr wrap="none">
            <a:spAutoFit/>
          </a:bodyPr>
          <a:lstStyle/>
          <a:p>
            <a:r>
              <a:rPr lang="de-DE" sz="3700" dirty="0" smtClean="0">
                <a:solidFill>
                  <a:schemeClr val="bg1">
                    <a:lumMod val="50000"/>
                  </a:schemeClr>
                </a:solidFill>
                <a:latin typeface="Frutiger LT Std 77 Black Cn"/>
                <a:cs typeface="Frutiger LT Std 77 Black Cn"/>
              </a:rPr>
              <a:t>Telefongespräche</a:t>
            </a:r>
            <a:endParaRPr lang="de-DE" sz="3700" dirty="0">
              <a:solidFill>
                <a:schemeClr val="bg1">
                  <a:lumMod val="50000"/>
                </a:schemeClr>
              </a:solidFill>
              <a:latin typeface="Frutiger LT Std 77 Black Cn"/>
              <a:cs typeface="Frutiger LT Std 77 Black Cn"/>
            </a:endParaRPr>
          </a:p>
        </p:txBody>
      </p:sp>
      <p:sp>
        <p:nvSpPr>
          <p:cNvPr id="10" name="Rechteck 9"/>
          <p:cNvSpPr/>
          <p:nvPr/>
        </p:nvSpPr>
        <p:spPr>
          <a:xfrm>
            <a:off x="5141058" y="5039114"/>
            <a:ext cx="3681520" cy="707886"/>
          </a:xfrm>
          <a:prstGeom prst="rect">
            <a:avLst/>
          </a:prstGeom>
        </p:spPr>
        <p:txBody>
          <a:bodyPr wrap="none">
            <a:spAutoFit/>
          </a:bodyPr>
          <a:lstStyle/>
          <a:p>
            <a:r>
              <a:rPr lang="de-DE" sz="4000" dirty="0" smtClean="0">
                <a:solidFill>
                  <a:srgbClr val="CC006A"/>
                </a:solidFill>
                <a:latin typeface="Frutiger LT Std 77 Black Cn"/>
                <a:cs typeface="Frutiger LT Std 77 Black Cn"/>
              </a:rPr>
              <a:t>Präsentationen</a:t>
            </a:r>
            <a:endParaRPr lang="de-DE" sz="4000" dirty="0">
              <a:solidFill>
                <a:srgbClr val="CC006A"/>
              </a:solidFill>
              <a:latin typeface="Frutiger LT Std 77 Black Cn"/>
              <a:cs typeface="Frutiger LT Std 77 Black Cn"/>
            </a:endParaRPr>
          </a:p>
        </p:txBody>
      </p:sp>
      <p:sp>
        <p:nvSpPr>
          <p:cNvPr id="11" name="Rechteck 10"/>
          <p:cNvSpPr/>
          <p:nvPr/>
        </p:nvSpPr>
        <p:spPr>
          <a:xfrm>
            <a:off x="2110544" y="3989350"/>
            <a:ext cx="4375965" cy="769441"/>
          </a:xfrm>
          <a:prstGeom prst="rect">
            <a:avLst/>
          </a:prstGeom>
        </p:spPr>
        <p:txBody>
          <a:bodyPr wrap="none">
            <a:spAutoFit/>
          </a:bodyPr>
          <a:lstStyle/>
          <a:p>
            <a:r>
              <a:rPr lang="de-DE" sz="4400" dirty="0" smtClean="0">
                <a:solidFill>
                  <a:srgbClr val="7F7F7F"/>
                </a:solidFill>
                <a:latin typeface="Frutiger LT Std 77 Black Cn"/>
                <a:cs typeface="Frutiger LT Std 77 Black Cn"/>
              </a:rPr>
              <a:t>Veranstaltungen</a:t>
            </a:r>
            <a:endParaRPr lang="de-DE" sz="4400" dirty="0">
              <a:solidFill>
                <a:srgbClr val="7F7F7F"/>
              </a:solidFill>
              <a:latin typeface="Frutiger LT Std 77 Black Cn"/>
              <a:cs typeface="Frutiger LT Std 77 Black Cn"/>
            </a:endParaRPr>
          </a:p>
        </p:txBody>
      </p:sp>
      <p:sp>
        <p:nvSpPr>
          <p:cNvPr id="12" name="Rechteck 11"/>
          <p:cNvSpPr/>
          <p:nvPr/>
        </p:nvSpPr>
        <p:spPr>
          <a:xfrm>
            <a:off x="1006856" y="3511385"/>
            <a:ext cx="3520193" cy="646331"/>
          </a:xfrm>
          <a:prstGeom prst="rect">
            <a:avLst/>
          </a:prstGeom>
        </p:spPr>
        <p:txBody>
          <a:bodyPr wrap="none">
            <a:spAutoFit/>
          </a:bodyPr>
          <a:lstStyle/>
          <a:p>
            <a:r>
              <a:rPr lang="de-DE" sz="3600" dirty="0" smtClean="0">
                <a:solidFill>
                  <a:srgbClr val="7F7F7F"/>
                </a:solidFill>
                <a:latin typeface="Frutiger LT Std 77 Black Cn"/>
                <a:cs typeface="Frutiger LT Std 77 Black Cn"/>
              </a:rPr>
              <a:t>Versammlungen</a:t>
            </a:r>
            <a:endParaRPr lang="de-DE" sz="3600" dirty="0">
              <a:solidFill>
                <a:srgbClr val="7F7F7F"/>
              </a:solidFill>
              <a:latin typeface="Frutiger LT Std 77 Black Cn"/>
              <a:cs typeface="Frutiger LT Std 77 Black Cn"/>
            </a:endParaRPr>
          </a:p>
        </p:txBody>
      </p:sp>
      <p:sp>
        <p:nvSpPr>
          <p:cNvPr id="13" name="Rechteck 12"/>
          <p:cNvSpPr/>
          <p:nvPr/>
        </p:nvSpPr>
        <p:spPr>
          <a:xfrm>
            <a:off x="4337007" y="2151199"/>
            <a:ext cx="3245964" cy="646331"/>
          </a:xfrm>
          <a:prstGeom prst="rect">
            <a:avLst/>
          </a:prstGeom>
        </p:spPr>
        <p:txBody>
          <a:bodyPr wrap="none">
            <a:spAutoFit/>
          </a:bodyPr>
          <a:lstStyle/>
          <a:p>
            <a:r>
              <a:rPr lang="de-DE" sz="3600" dirty="0" smtClean="0">
                <a:solidFill>
                  <a:schemeClr val="bg1">
                    <a:lumMod val="50000"/>
                  </a:schemeClr>
                </a:solidFill>
                <a:latin typeface="Frutiger LT Std 77 Black Cn"/>
                <a:cs typeface="Frutiger LT Std 77 Black Cn"/>
              </a:rPr>
              <a:t>Sprechstunden</a:t>
            </a:r>
            <a:endParaRPr lang="de-DE" sz="3600" dirty="0">
              <a:solidFill>
                <a:schemeClr val="bg1">
                  <a:lumMod val="50000"/>
                </a:schemeClr>
              </a:solidFill>
              <a:latin typeface="Frutiger LT Std 77 Black Cn"/>
              <a:cs typeface="Frutiger LT Std 77 Black Cn"/>
            </a:endParaRPr>
          </a:p>
        </p:txBody>
      </p:sp>
      <p:sp>
        <p:nvSpPr>
          <p:cNvPr id="14" name="Rechteck 13"/>
          <p:cNvSpPr/>
          <p:nvPr/>
        </p:nvSpPr>
        <p:spPr>
          <a:xfrm>
            <a:off x="4831858" y="3576514"/>
            <a:ext cx="3424526" cy="707886"/>
          </a:xfrm>
          <a:prstGeom prst="rect">
            <a:avLst/>
          </a:prstGeom>
        </p:spPr>
        <p:txBody>
          <a:bodyPr wrap="none">
            <a:spAutoFit/>
          </a:bodyPr>
          <a:lstStyle/>
          <a:p>
            <a:r>
              <a:rPr lang="de-DE" sz="4000" dirty="0" smtClean="0">
                <a:solidFill>
                  <a:srgbClr val="7F7F7F"/>
                </a:solidFill>
                <a:latin typeface="Frutiger LT Std 77 Black Cn"/>
                <a:cs typeface="Frutiger LT Std 77 Black Cn"/>
              </a:rPr>
              <a:t>Fortbildungen</a:t>
            </a:r>
            <a:endParaRPr lang="de-DE" sz="4000" dirty="0">
              <a:solidFill>
                <a:srgbClr val="7F7F7F"/>
              </a:solidFill>
              <a:latin typeface="Frutiger LT Std 77 Black Cn"/>
              <a:cs typeface="Frutiger LT Std 77 Black Cn"/>
            </a:endParaRPr>
          </a:p>
        </p:txBody>
      </p:sp>
      <p:sp>
        <p:nvSpPr>
          <p:cNvPr id="15" name="Rechteck 14"/>
          <p:cNvSpPr/>
          <p:nvPr/>
        </p:nvSpPr>
        <p:spPr>
          <a:xfrm>
            <a:off x="513958" y="4675414"/>
            <a:ext cx="4094042" cy="646331"/>
          </a:xfrm>
          <a:prstGeom prst="rect">
            <a:avLst/>
          </a:prstGeom>
        </p:spPr>
        <p:txBody>
          <a:bodyPr wrap="none">
            <a:spAutoFit/>
          </a:bodyPr>
          <a:lstStyle/>
          <a:p>
            <a:r>
              <a:rPr lang="de-DE" sz="3600" dirty="0" smtClean="0">
                <a:solidFill>
                  <a:srgbClr val="7F7F7F"/>
                </a:solidFill>
                <a:latin typeface="Frutiger LT Std 77 Black Cn"/>
                <a:cs typeface="Frutiger LT Std 77 Black Cn"/>
              </a:rPr>
              <a:t>Jubiläen, Ehrungen</a:t>
            </a:r>
            <a:endParaRPr lang="de-DE" sz="3600" dirty="0">
              <a:solidFill>
                <a:srgbClr val="7F7F7F"/>
              </a:solidFill>
              <a:latin typeface="Frutiger LT Std 77 Black Cn"/>
              <a:cs typeface="Frutiger LT Std 77 Black Cn"/>
            </a:endParaRPr>
          </a:p>
        </p:txBody>
      </p:sp>
      <p:sp>
        <p:nvSpPr>
          <p:cNvPr id="16" name="Rechteck 15"/>
          <p:cNvSpPr/>
          <p:nvPr/>
        </p:nvSpPr>
        <p:spPr>
          <a:xfrm>
            <a:off x="3922250" y="2656402"/>
            <a:ext cx="4730677" cy="754053"/>
          </a:xfrm>
          <a:prstGeom prst="rect">
            <a:avLst/>
          </a:prstGeom>
        </p:spPr>
        <p:txBody>
          <a:bodyPr wrap="none">
            <a:spAutoFit/>
          </a:bodyPr>
          <a:lstStyle/>
          <a:p>
            <a:r>
              <a:rPr lang="de-DE" sz="4300" dirty="0" smtClean="0">
                <a:solidFill>
                  <a:schemeClr val="bg1">
                    <a:lumMod val="50000"/>
                  </a:schemeClr>
                </a:solidFill>
                <a:latin typeface="Frutiger LT Std 77 Black Cn"/>
                <a:cs typeface="Frutiger LT Std 77 Black Cn"/>
              </a:rPr>
              <a:t>Jede Unterhaltung</a:t>
            </a:r>
            <a:endParaRPr lang="de-DE" sz="4300" dirty="0">
              <a:solidFill>
                <a:schemeClr val="bg1">
                  <a:lumMod val="50000"/>
                </a:schemeClr>
              </a:solidFill>
              <a:latin typeface="Frutiger LT Std 77 Black Cn"/>
              <a:cs typeface="Frutiger LT Std 77 Black Cn"/>
            </a:endParaRPr>
          </a:p>
        </p:txBody>
      </p:sp>
      <p:sp>
        <p:nvSpPr>
          <p:cNvPr id="17" name="Textfeld 16"/>
          <p:cNvSpPr txBox="1"/>
          <p:nvPr/>
        </p:nvSpPr>
        <p:spPr>
          <a:xfrm>
            <a:off x="6768354" y="6475515"/>
            <a:ext cx="2078412" cy="307777"/>
          </a:xfrm>
          <a:prstGeom prst="rect">
            <a:avLst/>
          </a:prstGeom>
          <a:noFill/>
        </p:spPr>
        <p:txBody>
          <a:bodyPr wrap="none" rtlCol="0">
            <a:spAutoFit/>
          </a:bodyPr>
          <a:lstStyle/>
          <a:p>
            <a:r>
              <a:rPr lang="de-DE" sz="1400" dirty="0">
                <a:latin typeface="Frutiger LT Std 57 Cn"/>
                <a:cs typeface="Frutiger LT Std 57 Cn"/>
              </a:rPr>
              <a:t>© 2015 </a:t>
            </a:r>
            <a:r>
              <a:rPr lang="de-DE" sz="1400" dirty="0" err="1">
                <a:latin typeface="Frutiger LT Std 57 Cn"/>
                <a:cs typeface="Frutiger LT Std 57 Cn"/>
              </a:rPr>
              <a:t>www.buetefisch.de</a:t>
            </a:r>
            <a:endParaRPr lang="de-DE" sz="1400" dirty="0">
              <a:latin typeface="Frutiger LT Std 57 Cn"/>
              <a:cs typeface="Frutiger LT Std 57 Cn"/>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7157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hteck 3"/>
          <p:cNvSpPr/>
          <p:nvPr/>
        </p:nvSpPr>
        <p:spPr>
          <a:xfrm>
            <a:off x="1229512" y="1266467"/>
            <a:ext cx="4574584" cy="769441"/>
          </a:xfrm>
          <a:prstGeom prst="rect">
            <a:avLst/>
          </a:prstGeom>
        </p:spPr>
        <p:txBody>
          <a:bodyPr wrap="none">
            <a:spAutoFit/>
          </a:bodyPr>
          <a:lstStyle/>
          <a:p>
            <a:r>
              <a:rPr lang="de-DE" sz="4400" dirty="0" smtClean="0">
                <a:solidFill>
                  <a:srgbClr val="CC006A"/>
                </a:solidFill>
                <a:latin typeface="Frutiger LT Std 77 Black Cn"/>
                <a:cs typeface="Frutiger LT Std 77 Black Cn"/>
              </a:rPr>
              <a:t>Presseunterlagen</a:t>
            </a:r>
            <a:endParaRPr lang="de-DE" sz="4400" dirty="0">
              <a:solidFill>
                <a:srgbClr val="CC006A"/>
              </a:solidFill>
              <a:latin typeface="Frutiger LT Std 77 Black Cn"/>
              <a:cs typeface="Frutiger LT Std 77 Black Cn"/>
            </a:endParaRPr>
          </a:p>
        </p:txBody>
      </p:sp>
      <p:sp>
        <p:nvSpPr>
          <p:cNvPr id="6" name="Rechteck 5"/>
          <p:cNvSpPr/>
          <p:nvPr/>
        </p:nvSpPr>
        <p:spPr>
          <a:xfrm>
            <a:off x="4205501" y="775900"/>
            <a:ext cx="3051911" cy="615553"/>
          </a:xfrm>
          <a:prstGeom prst="rect">
            <a:avLst/>
          </a:prstGeom>
        </p:spPr>
        <p:txBody>
          <a:bodyPr wrap="none">
            <a:spAutoFit/>
          </a:bodyPr>
          <a:lstStyle/>
          <a:p>
            <a:r>
              <a:rPr lang="de-DE" sz="3400" dirty="0" smtClean="0">
                <a:solidFill>
                  <a:srgbClr val="CC006A"/>
                </a:solidFill>
                <a:latin typeface="Frutiger LT Std 77 Black Cn"/>
                <a:cs typeface="Frutiger LT Std 77 Black Cn"/>
              </a:rPr>
              <a:t>Rundschreiben</a:t>
            </a:r>
            <a:endParaRPr lang="de-DE" sz="3400" dirty="0">
              <a:solidFill>
                <a:srgbClr val="CC006A"/>
              </a:solidFill>
              <a:latin typeface="Frutiger LT Std 77 Black Cn"/>
              <a:cs typeface="Frutiger LT Std 77 Black Cn"/>
            </a:endParaRPr>
          </a:p>
        </p:txBody>
      </p:sp>
      <p:sp>
        <p:nvSpPr>
          <p:cNvPr id="7" name="Rechteck 6"/>
          <p:cNvSpPr/>
          <p:nvPr/>
        </p:nvSpPr>
        <p:spPr>
          <a:xfrm>
            <a:off x="4201221" y="1952622"/>
            <a:ext cx="4500614" cy="661720"/>
          </a:xfrm>
          <a:prstGeom prst="rect">
            <a:avLst/>
          </a:prstGeom>
        </p:spPr>
        <p:txBody>
          <a:bodyPr wrap="none">
            <a:spAutoFit/>
          </a:bodyPr>
          <a:lstStyle/>
          <a:p>
            <a:r>
              <a:rPr lang="de-DE" sz="3700" dirty="0" smtClean="0">
                <a:solidFill>
                  <a:srgbClr val="CC006A"/>
                </a:solidFill>
                <a:latin typeface="Frutiger LT Std 77 Black Cn"/>
                <a:cs typeface="Frutiger LT Std 77 Black Cn"/>
              </a:rPr>
              <a:t>Vereinsmitteilungen</a:t>
            </a:r>
            <a:endParaRPr lang="de-DE" sz="3700" dirty="0">
              <a:solidFill>
                <a:srgbClr val="CC006A"/>
              </a:solidFill>
              <a:latin typeface="Frutiger LT Std 77 Black Cn"/>
              <a:cs typeface="Frutiger LT Std 77 Black Cn"/>
            </a:endParaRPr>
          </a:p>
        </p:txBody>
      </p:sp>
      <p:sp>
        <p:nvSpPr>
          <p:cNvPr id="10" name="Rechteck 9"/>
          <p:cNvSpPr/>
          <p:nvPr/>
        </p:nvSpPr>
        <p:spPr>
          <a:xfrm>
            <a:off x="370440" y="2704880"/>
            <a:ext cx="6038766" cy="692497"/>
          </a:xfrm>
          <a:prstGeom prst="rect">
            <a:avLst/>
          </a:prstGeom>
        </p:spPr>
        <p:txBody>
          <a:bodyPr wrap="none">
            <a:spAutoFit/>
          </a:bodyPr>
          <a:lstStyle/>
          <a:p>
            <a:r>
              <a:rPr lang="de-DE" sz="3800" dirty="0" smtClean="0">
                <a:solidFill>
                  <a:srgbClr val="CC006A"/>
                </a:solidFill>
                <a:latin typeface="Frutiger LT Std 77 Black Cn"/>
                <a:cs typeface="Frutiger LT Std 77 Black Cn"/>
              </a:rPr>
              <a:t>Audio- / Videobotschaften</a:t>
            </a:r>
            <a:endParaRPr lang="de-DE" sz="3800" dirty="0">
              <a:solidFill>
                <a:srgbClr val="CC006A"/>
              </a:solidFill>
              <a:latin typeface="Frutiger LT Std 77 Black Cn"/>
              <a:cs typeface="Frutiger LT Std 77 Black Cn"/>
            </a:endParaRPr>
          </a:p>
        </p:txBody>
      </p:sp>
      <p:sp>
        <p:nvSpPr>
          <p:cNvPr id="11" name="Textfeld 10"/>
          <p:cNvSpPr txBox="1"/>
          <p:nvPr/>
        </p:nvSpPr>
        <p:spPr>
          <a:xfrm>
            <a:off x="461062" y="556705"/>
            <a:ext cx="3560358" cy="830997"/>
          </a:xfrm>
          <a:prstGeom prst="rect">
            <a:avLst/>
          </a:prstGeom>
          <a:noFill/>
        </p:spPr>
        <p:txBody>
          <a:bodyPr wrap="none" rtlCol="0">
            <a:spAutoFit/>
          </a:bodyPr>
          <a:lstStyle/>
          <a:p>
            <a:r>
              <a:rPr lang="de-DE" sz="4800" dirty="0" smtClean="0">
                <a:solidFill>
                  <a:srgbClr val="CC006A"/>
                </a:solidFill>
                <a:latin typeface="Frutiger LT Std 77 Black Cn"/>
                <a:cs typeface="Frutiger LT Std 77 Black Cn"/>
              </a:rPr>
              <a:t>Printmedien</a:t>
            </a:r>
            <a:endParaRPr lang="de-DE" sz="4800" dirty="0">
              <a:solidFill>
                <a:srgbClr val="CC006A"/>
              </a:solidFill>
              <a:latin typeface="Frutiger LT Std 77 Black Cn"/>
              <a:cs typeface="Frutiger LT Std 77 Black Cn"/>
            </a:endParaRPr>
          </a:p>
        </p:txBody>
      </p:sp>
      <p:sp>
        <p:nvSpPr>
          <p:cNvPr id="12" name="Rechteck 11"/>
          <p:cNvSpPr/>
          <p:nvPr/>
        </p:nvSpPr>
        <p:spPr>
          <a:xfrm>
            <a:off x="4979349" y="3438383"/>
            <a:ext cx="4080602" cy="707886"/>
          </a:xfrm>
          <a:prstGeom prst="rect">
            <a:avLst/>
          </a:prstGeom>
        </p:spPr>
        <p:txBody>
          <a:bodyPr wrap="none">
            <a:spAutoFit/>
          </a:bodyPr>
          <a:lstStyle/>
          <a:p>
            <a:r>
              <a:rPr lang="de-DE" sz="4000" dirty="0" smtClean="0">
                <a:solidFill>
                  <a:schemeClr val="bg1">
                    <a:lumMod val="50000"/>
                  </a:schemeClr>
                </a:solidFill>
                <a:latin typeface="Frutiger LT Std 77 Black Cn"/>
                <a:cs typeface="Frutiger LT Std 77 Black Cn"/>
              </a:rPr>
              <a:t>Web- und Mobile</a:t>
            </a:r>
            <a:endParaRPr lang="de-DE" sz="4000" dirty="0">
              <a:solidFill>
                <a:schemeClr val="bg1">
                  <a:lumMod val="50000"/>
                </a:schemeClr>
              </a:solidFill>
              <a:latin typeface="Frutiger LT Std 77 Black Cn"/>
              <a:cs typeface="Frutiger LT Std 77 Black Cn"/>
            </a:endParaRPr>
          </a:p>
        </p:txBody>
      </p:sp>
      <p:sp>
        <p:nvSpPr>
          <p:cNvPr id="13" name="Rechteck 12"/>
          <p:cNvSpPr/>
          <p:nvPr/>
        </p:nvSpPr>
        <p:spPr>
          <a:xfrm>
            <a:off x="533641" y="3720642"/>
            <a:ext cx="4623879" cy="738664"/>
          </a:xfrm>
          <a:prstGeom prst="rect">
            <a:avLst/>
          </a:prstGeom>
        </p:spPr>
        <p:txBody>
          <a:bodyPr wrap="none">
            <a:spAutoFit/>
          </a:bodyPr>
          <a:lstStyle/>
          <a:p>
            <a:r>
              <a:rPr lang="de-DE" sz="4200" dirty="0" smtClean="0">
                <a:solidFill>
                  <a:schemeClr val="bg1">
                    <a:lumMod val="50000"/>
                  </a:schemeClr>
                </a:solidFill>
                <a:latin typeface="Frutiger LT Std 77 Black Cn"/>
                <a:cs typeface="Frutiger LT Std 77 Black Cn"/>
              </a:rPr>
              <a:t>Soziale Netzwerke</a:t>
            </a:r>
            <a:endParaRPr lang="de-DE" sz="4200" dirty="0">
              <a:solidFill>
                <a:schemeClr val="bg1">
                  <a:lumMod val="50000"/>
                </a:schemeClr>
              </a:solidFill>
              <a:latin typeface="Frutiger LT Std 77 Black Cn"/>
              <a:cs typeface="Frutiger LT Std 77 Black Cn"/>
            </a:endParaRPr>
          </a:p>
        </p:txBody>
      </p:sp>
      <p:sp>
        <p:nvSpPr>
          <p:cNvPr id="14" name="Rechteck 13"/>
          <p:cNvSpPr/>
          <p:nvPr/>
        </p:nvSpPr>
        <p:spPr>
          <a:xfrm>
            <a:off x="3125318" y="4512229"/>
            <a:ext cx="3640670" cy="646331"/>
          </a:xfrm>
          <a:prstGeom prst="rect">
            <a:avLst/>
          </a:prstGeom>
        </p:spPr>
        <p:txBody>
          <a:bodyPr wrap="none">
            <a:spAutoFit/>
          </a:bodyPr>
          <a:lstStyle/>
          <a:p>
            <a:r>
              <a:rPr lang="de-DE" sz="3600" dirty="0" smtClean="0">
                <a:solidFill>
                  <a:schemeClr val="bg1">
                    <a:lumMod val="50000"/>
                  </a:schemeClr>
                </a:solidFill>
                <a:latin typeface="Frutiger LT Std 77 Black Cn"/>
                <a:cs typeface="Frutiger LT Std 77 Black Cn"/>
              </a:rPr>
              <a:t>Schwarzes Brett</a:t>
            </a:r>
            <a:endParaRPr lang="de-DE" sz="3600" dirty="0">
              <a:solidFill>
                <a:schemeClr val="bg1">
                  <a:lumMod val="50000"/>
                </a:schemeClr>
              </a:solidFill>
              <a:latin typeface="Frutiger LT Std 77 Black Cn"/>
              <a:cs typeface="Frutiger LT Std 77 Black Cn"/>
            </a:endParaRPr>
          </a:p>
        </p:txBody>
      </p:sp>
      <p:sp>
        <p:nvSpPr>
          <p:cNvPr id="15" name="Rechteck 14"/>
          <p:cNvSpPr/>
          <p:nvPr/>
        </p:nvSpPr>
        <p:spPr>
          <a:xfrm>
            <a:off x="4048407" y="5266867"/>
            <a:ext cx="3699986" cy="707886"/>
          </a:xfrm>
          <a:prstGeom prst="rect">
            <a:avLst/>
          </a:prstGeom>
        </p:spPr>
        <p:txBody>
          <a:bodyPr wrap="none">
            <a:spAutoFit/>
          </a:bodyPr>
          <a:lstStyle/>
          <a:p>
            <a:r>
              <a:rPr lang="de-DE" sz="4000" dirty="0" smtClean="0">
                <a:solidFill>
                  <a:schemeClr val="bg1">
                    <a:lumMod val="50000"/>
                  </a:schemeClr>
                </a:solidFill>
                <a:latin typeface="Frutiger LT Std 77 Black Cn"/>
                <a:cs typeface="Frutiger LT Std 77 Black Cn"/>
              </a:rPr>
              <a:t>Außenwerbung</a:t>
            </a:r>
            <a:endParaRPr lang="de-DE" sz="4000" dirty="0">
              <a:solidFill>
                <a:schemeClr val="bg1">
                  <a:lumMod val="50000"/>
                </a:schemeClr>
              </a:solidFill>
              <a:latin typeface="Frutiger LT Std 77 Black Cn"/>
              <a:cs typeface="Frutiger LT Std 77 Black Cn"/>
            </a:endParaRPr>
          </a:p>
        </p:txBody>
      </p:sp>
      <p:sp>
        <p:nvSpPr>
          <p:cNvPr id="16" name="Rechteck 15"/>
          <p:cNvSpPr/>
          <p:nvPr/>
        </p:nvSpPr>
        <p:spPr>
          <a:xfrm>
            <a:off x="1876103" y="4946868"/>
            <a:ext cx="2048906" cy="815608"/>
          </a:xfrm>
          <a:prstGeom prst="rect">
            <a:avLst/>
          </a:prstGeom>
        </p:spPr>
        <p:txBody>
          <a:bodyPr wrap="none">
            <a:spAutoFit/>
          </a:bodyPr>
          <a:lstStyle/>
          <a:p>
            <a:r>
              <a:rPr lang="de-DE" sz="4700" dirty="0" smtClean="0">
                <a:solidFill>
                  <a:schemeClr val="bg1">
                    <a:lumMod val="50000"/>
                  </a:schemeClr>
                </a:solidFill>
                <a:latin typeface="Frutiger LT Std 77 Black Cn"/>
                <a:cs typeface="Frutiger LT Std 77 Black Cn"/>
              </a:rPr>
              <a:t>Trikots</a:t>
            </a:r>
            <a:endParaRPr lang="de-DE" sz="4700" dirty="0">
              <a:solidFill>
                <a:schemeClr val="bg1">
                  <a:lumMod val="50000"/>
                </a:schemeClr>
              </a:solidFill>
              <a:latin typeface="Frutiger LT Std 77 Black Cn"/>
              <a:cs typeface="Frutiger LT Std 77 Black Cn"/>
            </a:endParaRPr>
          </a:p>
        </p:txBody>
      </p:sp>
      <p:sp>
        <p:nvSpPr>
          <p:cNvPr id="17" name="Textfeld 16"/>
          <p:cNvSpPr txBox="1"/>
          <p:nvPr/>
        </p:nvSpPr>
        <p:spPr>
          <a:xfrm>
            <a:off x="6768354" y="6475515"/>
            <a:ext cx="2078412" cy="307777"/>
          </a:xfrm>
          <a:prstGeom prst="rect">
            <a:avLst/>
          </a:prstGeom>
          <a:noFill/>
        </p:spPr>
        <p:txBody>
          <a:bodyPr wrap="none" rtlCol="0">
            <a:spAutoFit/>
          </a:bodyPr>
          <a:lstStyle/>
          <a:p>
            <a:r>
              <a:rPr lang="de-DE" sz="1400" dirty="0">
                <a:latin typeface="Frutiger LT Std 57 Cn"/>
                <a:cs typeface="Frutiger LT Std 57 Cn"/>
              </a:rPr>
              <a:t>© 2015 </a:t>
            </a:r>
            <a:r>
              <a:rPr lang="de-DE" sz="1400" dirty="0" err="1">
                <a:latin typeface="Frutiger LT Std 57 Cn"/>
                <a:cs typeface="Frutiger LT Std 57 Cn"/>
              </a:rPr>
              <a:t>www.buetefisch.de</a:t>
            </a:r>
            <a:endParaRPr lang="de-DE" sz="1400" dirty="0">
              <a:latin typeface="Frutiger LT Std 57 Cn"/>
              <a:cs typeface="Frutiger LT Std 57 Cn"/>
            </a:endParaRPr>
          </a:p>
        </p:txBody>
      </p:sp>
      <p:sp>
        <p:nvSpPr>
          <p:cNvPr id="3" name="Textfeld 2"/>
          <p:cNvSpPr txBox="1"/>
          <p:nvPr/>
        </p:nvSpPr>
        <p:spPr>
          <a:xfrm>
            <a:off x="2026263" y="2062558"/>
            <a:ext cx="2174958" cy="707886"/>
          </a:xfrm>
          <a:prstGeom prst="rect">
            <a:avLst/>
          </a:prstGeom>
          <a:noFill/>
        </p:spPr>
        <p:txBody>
          <a:bodyPr wrap="square" rtlCol="0">
            <a:spAutoFit/>
          </a:bodyPr>
          <a:lstStyle/>
          <a:p>
            <a:r>
              <a:rPr lang="de-DE" sz="4000" dirty="0" smtClean="0">
                <a:solidFill>
                  <a:srgbClr val="CC006A"/>
                </a:solidFill>
                <a:latin typeface="Frutiger LT Std 77 Black Cn"/>
                <a:cs typeface="Frutiger LT Std 77 Black Cn"/>
              </a:rPr>
              <a:t>Mailings</a:t>
            </a:r>
            <a:endParaRPr lang="de-DE" sz="4000" dirty="0">
              <a:solidFill>
                <a:srgbClr val="CC006A"/>
              </a:solidFill>
              <a:latin typeface="Frutiger LT Std 77 Black Cn"/>
              <a:cs typeface="Frutiger LT Std 77 Black Cn"/>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47501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hteck 3"/>
          <p:cNvSpPr/>
          <p:nvPr/>
        </p:nvSpPr>
        <p:spPr>
          <a:xfrm>
            <a:off x="1229512" y="1266467"/>
            <a:ext cx="4574584" cy="769441"/>
          </a:xfrm>
          <a:prstGeom prst="rect">
            <a:avLst/>
          </a:prstGeom>
        </p:spPr>
        <p:txBody>
          <a:bodyPr wrap="none">
            <a:spAutoFit/>
          </a:bodyPr>
          <a:lstStyle/>
          <a:p>
            <a:r>
              <a:rPr lang="de-DE" sz="4400" dirty="0" smtClean="0">
                <a:solidFill>
                  <a:schemeClr val="bg1">
                    <a:lumMod val="50000"/>
                  </a:schemeClr>
                </a:solidFill>
                <a:latin typeface="Frutiger LT Std 77 Black Cn"/>
                <a:cs typeface="Frutiger LT Std 77 Black Cn"/>
              </a:rPr>
              <a:t>Presseunterlagen</a:t>
            </a:r>
            <a:endParaRPr lang="de-DE" sz="4400" dirty="0">
              <a:solidFill>
                <a:schemeClr val="bg1">
                  <a:lumMod val="50000"/>
                </a:schemeClr>
              </a:solidFill>
              <a:latin typeface="Frutiger LT Std 77 Black Cn"/>
              <a:cs typeface="Frutiger LT Std 77 Black Cn"/>
            </a:endParaRPr>
          </a:p>
        </p:txBody>
      </p:sp>
      <p:sp>
        <p:nvSpPr>
          <p:cNvPr id="6" name="Rechteck 5"/>
          <p:cNvSpPr/>
          <p:nvPr/>
        </p:nvSpPr>
        <p:spPr>
          <a:xfrm>
            <a:off x="4205501" y="775900"/>
            <a:ext cx="3051911" cy="615553"/>
          </a:xfrm>
          <a:prstGeom prst="rect">
            <a:avLst/>
          </a:prstGeom>
        </p:spPr>
        <p:txBody>
          <a:bodyPr wrap="none">
            <a:spAutoFit/>
          </a:bodyPr>
          <a:lstStyle/>
          <a:p>
            <a:r>
              <a:rPr lang="de-DE" sz="3400" dirty="0" smtClean="0">
                <a:solidFill>
                  <a:schemeClr val="bg1">
                    <a:lumMod val="50000"/>
                  </a:schemeClr>
                </a:solidFill>
                <a:latin typeface="Frutiger LT Std 77 Black Cn"/>
                <a:cs typeface="Frutiger LT Std 77 Black Cn"/>
              </a:rPr>
              <a:t>Rundschreiben</a:t>
            </a:r>
            <a:endParaRPr lang="de-DE" sz="3400" dirty="0">
              <a:solidFill>
                <a:schemeClr val="bg1">
                  <a:lumMod val="50000"/>
                </a:schemeClr>
              </a:solidFill>
              <a:latin typeface="Frutiger LT Std 77 Black Cn"/>
              <a:cs typeface="Frutiger LT Std 77 Black Cn"/>
            </a:endParaRPr>
          </a:p>
        </p:txBody>
      </p:sp>
      <p:sp>
        <p:nvSpPr>
          <p:cNvPr id="7" name="Rechteck 6"/>
          <p:cNvSpPr/>
          <p:nvPr/>
        </p:nvSpPr>
        <p:spPr>
          <a:xfrm>
            <a:off x="4201221" y="1952622"/>
            <a:ext cx="4500614" cy="661720"/>
          </a:xfrm>
          <a:prstGeom prst="rect">
            <a:avLst/>
          </a:prstGeom>
        </p:spPr>
        <p:txBody>
          <a:bodyPr wrap="none">
            <a:spAutoFit/>
          </a:bodyPr>
          <a:lstStyle/>
          <a:p>
            <a:r>
              <a:rPr lang="de-DE" sz="3700" dirty="0" smtClean="0">
                <a:solidFill>
                  <a:schemeClr val="bg1">
                    <a:lumMod val="50000"/>
                  </a:schemeClr>
                </a:solidFill>
                <a:latin typeface="Frutiger LT Std 77 Black Cn"/>
                <a:cs typeface="Frutiger LT Std 77 Black Cn"/>
              </a:rPr>
              <a:t>Vereinsmitteilungen</a:t>
            </a:r>
            <a:endParaRPr lang="de-DE" sz="3700" dirty="0">
              <a:solidFill>
                <a:schemeClr val="bg1">
                  <a:lumMod val="50000"/>
                </a:schemeClr>
              </a:solidFill>
              <a:latin typeface="Frutiger LT Std 77 Black Cn"/>
              <a:cs typeface="Frutiger LT Std 77 Black Cn"/>
            </a:endParaRPr>
          </a:p>
        </p:txBody>
      </p:sp>
      <p:sp>
        <p:nvSpPr>
          <p:cNvPr id="10" name="Rechteck 9"/>
          <p:cNvSpPr/>
          <p:nvPr/>
        </p:nvSpPr>
        <p:spPr>
          <a:xfrm>
            <a:off x="370440" y="2704880"/>
            <a:ext cx="6038766" cy="692497"/>
          </a:xfrm>
          <a:prstGeom prst="rect">
            <a:avLst/>
          </a:prstGeom>
        </p:spPr>
        <p:txBody>
          <a:bodyPr wrap="none">
            <a:spAutoFit/>
          </a:bodyPr>
          <a:lstStyle/>
          <a:p>
            <a:r>
              <a:rPr lang="de-DE" sz="3800" dirty="0" smtClean="0">
                <a:solidFill>
                  <a:schemeClr val="bg1">
                    <a:lumMod val="50000"/>
                  </a:schemeClr>
                </a:solidFill>
                <a:latin typeface="Frutiger LT Std 77 Black Cn"/>
                <a:cs typeface="Frutiger LT Std 77 Black Cn"/>
              </a:rPr>
              <a:t>Audio- / Videobotschaften</a:t>
            </a:r>
            <a:endParaRPr lang="de-DE" sz="3800" dirty="0">
              <a:solidFill>
                <a:schemeClr val="bg1">
                  <a:lumMod val="50000"/>
                </a:schemeClr>
              </a:solidFill>
              <a:latin typeface="Frutiger LT Std 77 Black Cn"/>
              <a:cs typeface="Frutiger LT Std 77 Black Cn"/>
            </a:endParaRPr>
          </a:p>
        </p:txBody>
      </p:sp>
      <p:sp>
        <p:nvSpPr>
          <p:cNvPr id="11" name="Textfeld 10"/>
          <p:cNvSpPr txBox="1"/>
          <p:nvPr/>
        </p:nvSpPr>
        <p:spPr>
          <a:xfrm>
            <a:off x="461062" y="556705"/>
            <a:ext cx="3560358" cy="830997"/>
          </a:xfrm>
          <a:prstGeom prst="rect">
            <a:avLst/>
          </a:prstGeom>
          <a:noFill/>
        </p:spPr>
        <p:txBody>
          <a:bodyPr wrap="none" rtlCol="0">
            <a:spAutoFit/>
          </a:bodyPr>
          <a:lstStyle/>
          <a:p>
            <a:r>
              <a:rPr lang="de-DE" sz="4800" dirty="0" smtClean="0">
                <a:solidFill>
                  <a:schemeClr val="bg1">
                    <a:lumMod val="50000"/>
                  </a:schemeClr>
                </a:solidFill>
                <a:latin typeface="Frutiger LT Std 77 Black Cn"/>
                <a:cs typeface="Frutiger LT Std 77 Black Cn"/>
              </a:rPr>
              <a:t>Printmedien</a:t>
            </a:r>
            <a:endParaRPr lang="de-DE" sz="4800" dirty="0">
              <a:solidFill>
                <a:schemeClr val="bg1">
                  <a:lumMod val="50000"/>
                </a:schemeClr>
              </a:solidFill>
              <a:latin typeface="Frutiger LT Std 77 Black Cn"/>
              <a:cs typeface="Frutiger LT Std 77 Black Cn"/>
            </a:endParaRPr>
          </a:p>
        </p:txBody>
      </p:sp>
      <p:sp>
        <p:nvSpPr>
          <p:cNvPr id="12" name="Rechteck 11"/>
          <p:cNvSpPr/>
          <p:nvPr/>
        </p:nvSpPr>
        <p:spPr>
          <a:xfrm>
            <a:off x="4979349" y="3438383"/>
            <a:ext cx="4080602" cy="707886"/>
          </a:xfrm>
          <a:prstGeom prst="rect">
            <a:avLst/>
          </a:prstGeom>
        </p:spPr>
        <p:txBody>
          <a:bodyPr wrap="none">
            <a:spAutoFit/>
          </a:bodyPr>
          <a:lstStyle/>
          <a:p>
            <a:r>
              <a:rPr lang="de-DE" sz="4000" dirty="0" smtClean="0">
                <a:solidFill>
                  <a:srgbClr val="CC006A"/>
                </a:solidFill>
                <a:latin typeface="Frutiger LT Std 77 Black Cn"/>
                <a:cs typeface="Frutiger LT Std 77 Black Cn"/>
              </a:rPr>
              <a:t>Web- und Mobile</a:t>
            </a:r>
            <a:endParaRPr lang="de-DE" sz="4000" dirty="0">
              <a:solidFill>
                <a:srgbClr val="CC006A"/>
              </a:solidFill>
              <a:latin typeface="Frutiger LT Std 77 Black Cn"/>
              <a:cs typeface="Frutiger LT Std 77 Black Cn"/>
            </a:endParaRPr>
          </a:p>
        </p:txBody>
      </p:sp>
      <p:sp>
        <p:nvSpPr>
          <p:cNvPr id="13" name="Rechteck 12"/>
          <p:cNvSpPr/>
          <p:nvPr/>
        </p:nvSpPr>
        <p:spPr>
          <a:xfrm>
            <a:off x="533641" y="3720642"/>
            <a:ext cx="4623879" cy="738664"/>
          </a:xfrm>
          <a:prstGeom prst="rect">
            <a:avLst/>
          </a:prstGeom>
        </p:spPr>
        <p:txBody>
          <a:bodyPr wrap="none">
            <a:spAutoFit/>
          </a:bodyPr>
          <a:lstStyle/>
          <a:p>
            <a:r>
              <a:rPr lang="de-DE" sz="4200" dirty="0" smtClean="0">
                <a:solidFill>
                  <a:srgbClr val="CC006A"/>
                </a:solidFill>
                <a:latin typeface="Frutiger LT Std 77 Black Cn"/>
                <a:cs typeface="Frutiger LT Std 77 Black Cn"/>
              </a:rPr>
              <a:t>Soziale Netzwerke</a:t>
            </a:r>
            <a:endParaRPr lang="de-DE" sz="4200" dirty="0">
              <a:solidFill>
                <a:srgbClr val="CC006A"/>
              </a:solidFill>
              <a:latin typeface="Frutiger LT Std 77 Black Cn"/>
              <a:cs typeface="Frutiger LT Std 77 Black Cn"/>
            </a:endParaRPr>
          </a:p>
        </p:txBody>
      </p:sp>
      <p:sp>
        <p:nvSpPr>
          <p:cNvPr id="14" name="Rechteck 13"/>
          <p:cNvSpPr/>
          <p:nvPr/>
        </p:nvSpPr>
        <p:spPr>
          <a:xfrm>
            <a:off x="3125318" y="4512229"/>
            <a:ext cx="3640670" cy="646331"/>
          </a:xfrm>
          <a:prstGeom prst="rect">
            <a:avLst/>
          </a:prstGeom>
        </p:spPr>
        <p:txBody>
          <a:bodyPr wrap="none">
            <a:spAutoFit/>
          </a:bodyPr>
          <a:lstStyle/>
          <a:p>
            <a:r>
              <a:rPr lang="de-DE" sz="3600" dirty="0" smtClean="0">
                <a:solidFill>
                  <a:schemeClr val="bg1">
                    <a:lumMod val="50000"/>
                  </a:schemeClr>
                </a:solidFill>
                <a:latin typeface="Frutiger LT Std 77 Black Cn"/>
                <a:cs typeface="Frutiger LT Std 77 Black Cn"/>
              </a:rPr>
              <a:t>Schwarzes Brett</a:t>
            </a:r>
            <a:endParaRPr lang="de-DE" sz="3600" dirty="0">
              <a:solidFill>
                <a:schemeClr val="bg1">
                  <a:lumMod val="50000"/>
                </a:schemeClr>
              </a:solidFill>
              <a:latin typeface="Frutiger LT Std 77 Black Cn"/>
              <a:cs typeface="Frutiger LT Std 77 Black Cn"/>
            </a:endParaRPr>
          </a:p>
        </p:txBody>
      </p:sp>
      <p:sp>
        <p:nvSpPr>
          <p:cNvPr id="15" name="Rechteck 14"/>
          <p:cNvSpPr/>
          <p:nvPr/>
        </p:nvSpPr>
        <p:spPr>
          <a:xfrm>
            <a:off x="4048407" y="5266867"/>
            <a:ext cx="3699986" cy="707886"/>
          </a:xfrm>
          <a:prstGeom prst="rect">
            <a:avLst/>
          </a:prstGeom>
        </p:spPr>
        <p:txBody>
          <a:bodyPr wrap="none">
            <a:spAutoFit/>
          </a:bodyPr>
          <a:lstStyle/>
          <a:p>
            <a:r>
              <a:rPr lang="de-DE" sz="4000" dirty="0" smtClean="0">
                <a:solidFill>
                  <a:schemeClr val="bg1">
                    <a:lumMod val="50000"/>
                  </a:schemeClr>
                </a:solidFill>
                <a:latin typeface="Frutiger LT Std 77 Black Cn"/>
                <a:cs typeface="Frutiger LT Std 77 Black Cn"/>
              </a:rPr>
              <a:t>Außenwerbung</a:t>
            </a:r>
            <a:endParaRPr lang="de-DE" sz="4000" dirty="0">
              <a:solidFill>
                <a:schemeClr val="bg1">
                  <a:lumMod val="50000"/>
                </a:schemeClr>
              </a:solidFill>
              <a:latin typeface="Frutiger LT Std 77 Black Cn"/>
              <a:cs typeface="Frutiger LT Std 77 Black Cn"/>
            </a:endParaRPr>
          </a:p>
        </p:txBody>
      </p:sp>
      <p:sp>
        <p:nvSpPr>
          <p:cNvPr id="16" name="Rechteck 15"/>
          <p:cNvSpPr/>
          <p:nvPr/>
        </p:nvSpPr>
        <p:spPr>
          <a:xfrm>
            <a:off x="1876103" y="4946868"/>
            <a:ext cx="2048906" cy="815608"/>
          </a:xfrm>
          <a:prstGeom prst="rect">
            <a:avLst/>
          </a:prstGeom>
        </p:spPr>
        <p:txBody>
          <a:bodyPr wrap="none">
            <a:spAutoFit/>
          </a:bodyPr>
          <a:lstStyle/>
          <a:p>
            <a:r>
              <a:rPr lang="de-DE" sz="4700" dirty="0" smtClean="0">
                <a:solidFill>
                  <a:schemeClr val="bg1">
                    <a:lumMod val="50000"/>
                  </a:schemeClr>
                </a:solidFill>
                <a:latin typeface="Frutiger LT Std 77 Black Cn"/>
                <a:cs typeface="Frutiger LT Std 77 Black Cn"/>
              </a:rPr>
              <a:t>Trikots</a:t>
            </a:r>
            <a:endParaRPr lang="de-DE" sz="4700" dirty="0">
              <a:solidFill>
                <a:schemeClr val="bg1">
                  <a:lumMod val="50000"/>
                </a:schemeClr>
              </a:solidFill>
              <a:latin typeface="Frutiger LT Std 77 Black Cn"/>
              <a:cs typeface="Frutiger LT Std 77 Black Cn"/>
            </a:endParaRPr>
          </a:p>
        </p:txBody>
      </p:sp>
      <p:sp>
        <p:nvSpPr>
          <p:cNvPr id="17" name="Textfeld 16"/>
          <p:cNvSpPr txBox="1"/>
          <p:nvPr/>
        </p:nvSpPr>
        <p:spPr>
          <a:xfrm>
            <a:off x="6768354" y="6475515"/>
            <a:ext cx="2078412" cy="307777"/>
          </a:xfrm>
          <a:prstGeom prst="rect">
            <a:avLst/>
          </a:prstGeom>
          <a:noFill/>
        </p:spPr>
        <p:txBody>
          <a:bodyPr wrap="none" rtlCol="0">
            <a:spAutoFit/>
          </a:bodyPr>
          <a:lstStyle/>
          <a:p>
            <a:r>
              <a:rPr lang="de-DE" sz="1400" dirty="0">
                <a:latin typeface="Frutiger LT Std 57 Cn"/>
                <a:cs typeface="Frutiger LT Std 57 Cn"/>
              </a:rPr>
              <a:t>© 2015 </a:t>
            </a:r>
            <a:r>
              <a:rPr lang="de-DE" sz="1400" dirty="0" err="1">
                <a:latin typeface="Frutiger LT Std 57 Cn"/>
                <a:cs typeface="Frutiger LT Std 57 Cn"/>
              </a:rPr>
              <a:t>www.buetefisch.de</a:t>
            </a:r>
            <a:endParaRPr lang="de-DE" sz="1400" dirty="0">
              <a:latin typeface="Frutiger LT Std 57 Cn"/>
              <a:cs typeface="Frutiger LT Std 57 Cn"/>
            </a:endParaRPr>
          </a:p>
        </p:txBody>
      </p:sp>
      <p:sp>
        <p:nvSpPr>
          <p:cNvPr id="3" name="Textfeld 2"/>
          <p:cNvSpPr txBox="1"/>
          <p:nvPr/>
        </p:nvSpPr>
        <p:spPr>
          <a:xfrm>
            <a:off x="2026263" y="2062558"/>
            <a:ext cx="2174958" cy="707886"/>
          </a:xfrm>
          <a:prstGeom prst="rect">
            <a:avLst/>
          </a:prstGeom>
          <a:noFill/>
        </p:spPr>
        <p:txBody>
          <a:bodyPr wrap="square" rtlCol="0">
            <a:spAutoFit/>
          </a:bodyPr>
          <a:lstStyle/>
          <a:p>
            <a:r>
              <a:rPr lang="de-DE" sz="4000" dirty="0" smtClean="0">
                <a:solidFill>
                  <a:schemeClr val="bg1">
                    <a:lumMod val="50000"/>
                  </a:schemeClr>
                </a:solidFill>
                <a:latin typeface="Frutiger LT Std 77 Black Cn"/>
                <a:cs typeface="Frutiger LT Std 77 Black Cn"/>
              </a:rPr>
              <a:t>Mailings</a:t>
            </a:r>
            <a:endParaRPr lang="de-DE" sz="4000" dirty="0">
              <a:solidFill>
                <a:schemeClr val="bg1">
                  <a:lumMod val="50000"/>
                </a:schemeClr>
              </a:solidFill>
              <a:latin typeface="Frutiger LT Std 77 Black Cn"/>
              <a:cs typeface="Frutiger LT Std 77 Black Cn"/>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32254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hteck 3"/>
          <p:cNvSpPr/>
          <p:nvPr/>
        </p:nvSpPr>
        <p:spPr>
          <a:xfrm>
            <a:off x="1229512" y="1266467"/>
            <a:ext cx="4574584" cy="769441"/>
          </a:xfrm>
          <a:prstGeom prst="rect">
            <a:avLst/>
          </a:prstGeom>
        </p:spPr>
        <p:txBody>
          <a:bodyPr wrap="none">
            <a:spAutoFit/>
          </a:bodyPr>
          <a:lstStyle/>
          <a:p>
            <a:r>
              <a:rPr lang="de-DE" sz="4400" dirty="0" smtClean="0">
                <a:solidFill>
                  <a:schemeClr val="bg1">
                    <a:lumMod val="50000"/>
                  </a:schemeClr>
                </a:solidFill>
                <a:latin typeface="Frutiger LT Std 77 Black Cn"/>
                <a:cs typeface="Frutiger LT Std 77 Black Cn"/>
              </a:rPr>
              <a:t>Presseunterlagen</a:t>
            </a:r>
            <a:endParaRPr lang="de-DE" sz="4400" dirty="0">
              <a:solidFill>
                <a:schemeClr val="bg1">
                  <a:lumMod val="50000"/>
                </a:schemeClr>
              </a:solidFill>
              <a:latin typeface="Frutiger LT Std 77 Black Cn"/>
              <a:cs typeface="Frutiger LT Std 77 Black Cn"/>
            </a:endParaRPr>
          </a:p>
        </p:txBody>
      </p:sp>
      <p:sp>
        <p:nvSpPr>
          <p:cNvPr id="6" name="Rechteck 5"/>
          <p:cNvSpPr/>
          <p:nvPr/>
        </p:nvSpPr>
        <p:spPr>
          <a:xfrm>
            <a:off x="4205501" y="775900"/>
            <a:ext cx="3051911" cy="615553"/>
          </a:xfrm>
          <a:prstGeom prst="rect">
            <a:avLst/>
          </a:prstGeom>
        </p:spPr>
        <p:txBody>
          <a:bodyPr wrap="none">
            <a:spAutoFit/>
          </a:bodyPr>
          <a:lstStyle/>
          <a:p>
            <a:r>
              <a:rPr lang="de-DE" sz="3400" dirty="0" smtClean="0">
                <a:solidFill>
                  <a:schemeClr val="bg1">
                    <a:lumMod val="50000"/>
                  </a:schemeClr>
                </a:solidFill>
                <a:latin typeface="Frutiger LT Std 77 Black Cn"/>
                <a:cs typeface="Frutiger LT Std 77 Black Cn"/>
              </a:rPr>
              <a:t>Rundschreiben</a:t>
            </a:r>
            <a:endParaRPr lang="de-DE" sz="3400" dirty="0">
              <a:solidFill>
                <a:schemeClr val="bg1">
                  <a:lumMod val="50000"/>
                </a:schemeClr>
              </a:solidFill>
              <a:latin typeface="Frutiger LT Std 77 Black Cn"/>
              <a:cs typeface="Frutiger LT Std 77 Black Cn"/>
            </a:endParaRPr>
          </a:p>
        </p:txBody>
      </p:sp>
      <p:sp>
        <p:nvSpPr>
          <p:cNvPr id="7" name="Rechteck 6"/>
          <p:cNvSpPr/>
          <p:nvPr/>
        </p:nvSpPr>
        <p:spPr>
          <a:xfrm>
            <a:off x="4201221" y="1952622"/>
            <a:ext cx="4500614" cy="661720"/>
          </a:xfrm>
          <a:prstGeom prst="rect">
            <a:avLst/>
          </a:prstGeom>
        </p:spPr>
        <p:txBody>
          <a:bodyPr wrap="none">
            <a:spAutoFit/>
          </a:bodyPr>
          <a:lstStyle/>
          <a:p>
            <a:r>
              <a:rPr lang="de-DE" sz="3700" dirty="0" smtClean="0">
                <a:solidFill>
                  <a:schemeClr val="bg1">
                    <a:lumMod val="50000"/>
                  </a:schemeClr>
                </a:solidFill>
                <a:latin typeface="Frutiger LT Std 77 Black Cn"/>
                <a:cs typeface="Frutiger LT Std 77 Black Cn"/>
              </a:rPr>
              <a:t>Vereinsmitteilungen</a:t>
            </a:r>
            <a:endParaRPr lang="de-DE" sz="3700" dirty="0">
              <a:solidFill>
                <a:schemeClr val="bg1">
                  <a:lumMod val="50000"/>
                </a:schemeClr>
              </a:solidFill>
              <a:latin typeface="Frutiger LT Std 77 Black Cn"/>
              <a:cs typeface="Frutiger LT Std 77 Black Cn"/>
            </a:endParaRPr>
          </a:p>
        </p:txBody>
      </p:sp>
      <p:sp>
        <p:nvSpPr>
          <p:cNvPr id="10" name="Rechteck 9"/>
          <p:cNvSpPr/>
          <p:nvPr/>
        </p:nvSpPr>
        <p:spPr>
          <a:xfrm>
            <a:off x="370440" y="2704880"/>
            <a:ext cx="6038766" cy="692497"/>
          </a:xfrm>
          <a:prstGeom prst="rect">
            <a:avLst/>
          </a:prstGeom>
        </p:spPr>
        <p:txBody>
          <a:bodyPr wrap="none">
            <a:spAutoFit/>
          </a:bodyPr>
          <a:lstStyle/>
          <a:p>
            <a:r>
              <a:rPr lang="de-DE" sz="3800" dirty="0" smtClean="0">
                <a:solidFill>
                  <a:schemeClr val="bg1">
                    <a:lumMod val="50000"/>
                  </a:schemeClr>
                </a:solidFill>
                <a:latin typeface="Frutiger LT Std 77 Black Cn"/>
                <a:cs typeface="Frutiger LT Std 77 Black Cn"/>
              </a:rPr>
              <a:t>Audio- / Videobotschaften</a:t>
            </a:r>
            <a:endParaRPr lang="de-DE" sz="3800" dirty="0">
              <a:solidFill>
                <a:schemeClr val="bg1">
                  <a:lumMod val="50000"/>
                </a:schemeClr>
              </a:solidFill>
              <a:latin typeface="Frutiger LT Std 77 Black Cn"/>
              <a:cs typeface="Frutiger LT Std 77 Black Cn"/>
            </a:endParaRPr>
          </a:p>
        </p:txBody>
      </p:sp>
      <p:sp>
        <p:nvSpPr>
          <p:cNvPr id="11" name="Textfeld 10"/>
          <p:cNvSpPr txBox="1"/>
          <p:nvPr/>
        </p:nvSpPr>
        <p:spPr>
          <a:xfrm>
            <a:off x="461062" y="556705"/>
            <a:ext cx="3560358" cy="830997"/>
          </a:xfrm>
          <a:prstGeom prst="rect">
            <a:avLst/>
          </a:prstGeom>
          <a:noFill/>
        </p:spPr>
        <p:txBody>
          <a:bodyPr wrap="none" rtlCol="0">
            <a:spAutoFit/>
          </a:bodyPr>
          <a:lstStyle/>
          <a:p>
            <a:r>
              <a:rPr lang="de-DE" sz="4800" dirty="0" smtClean="0">
                <a:solidFill>
                  <a:schemeClr val="bg1">
                    <a:lumMod val="50000"/>
                  </a:schemeClr>
                </a:solidFill>
                <a:latin typeface="Frutiger LT Std 77 Black Cn"/>
                <a:cs typeface="Frutiger LT Std 77 Black Cn"/>
              </a:rPr>
              <a:t>Printmedien</a:t>
            </a:r>
            <a:endParaRPr lang="de-DE" sz="4800" dirty="0">
              <a:solidFill>
                <a:schemeClr val="bg1">
                  <a:lumMod val="50000"/>
                </a:schemeClr>
              </a:solidFill>
              <a:latin typeface="Frutiger LT Std 77 Black Cn"/>
              <a:cs typeface="Frutiger LT Std 77 Black Cn"/>
            </a:endParaRPr>
          </a:p>
        </p:txBody>
      </p:sp>
      <p:sp>
        <p:nvSpPr>
          <p:cNvPr id="12" name="Rechteck 11"/>
          <p:cNvSpPr/>
          <p:nvPr/>
        </p:nvSpPr>
        <p:spPr>
          <a:xfrm>
            <a:off x="4979349" y="3438383"/>
            <a:ext cx="4080602" cy="707886"/>
          </a:xfrm>
          <a:prstGeom prst="rect">
            <a:avLst/>
          </a:prstGeom>
        </p:spPr>
        <p:txBody>
          <a:bodyPr wrap="none">
            <a:spAutoFit/>
          </a:bodyPr>
          <a:lstStyle/>
          <a:p>
            <a:r>
              <a:rPr lang="de-DE" sz="4000" dirty="0" smtClean="0">
                <a:solidFill>
                  <a:schemeClr val="bg1">
                    <a:lumMod val="50000"/>
                  </a:schemeClr>
                </a:solidFill>
                <a:latin typeface="Frutiger LT Std 77 Black Cn"/>
                <a:cs typeface="Frutiger LT Std 77 Black Cn"/>
              </a:rPr>
              <a:t>Web- und Mobile</a:t>
            </a:r>
            <a:endParaRPr lang="de-DE" sz="4000" dirty="0">
              <a:solidFill>
                <a:schemeClr val="bg1">
                  <a:lumMod val="50000"/>
                </a:schemeClr>
              </a:solidFill>
              <a:latin typeface="Frutiger LT Std 77 Black Cn"/>
              <a:cs typeface="Frutiger LT Std 77 Black Cn"/>
            </a:endParaRPr>
          </a:p>
        </p:txBody>
      </p:sp>
      <p:sp>
        <p:nvSpPr>
          <p:cNvPr id="13" name="Rechteck 12"/>
          <p:cNvSpPr/>
          <p:nvPr/>
        </p:nvSpPr>
        <p:spPr>
          <a:xfrm>
            <a:off x="533641" y="3720642"/>
            <a:ext cx="4623879" cy="738664"/>
          </a:xfrm>
          <a:prstGeom prst="rect">
            <a:avLst/>
          </a:prstGeom>
        </p:spPr>
        <p:txBody>
          <a:bodyPr wrap="none">
            <a:spAutoFit/>
          </a:bodyPr>
          <a:lstStyle/>
          <a:p>
            <a:r>
              <a:rPr lang="de-DE" sz="4200" dirty="0" smtClean="0">
                <a:solidFill>
                  <a:schemeClr val="bg1">
                    <a:lumMod val="50000"/>
                  </a:schemeClr>
                </a:solidFill>
                <a:latin typeface="Frutiger LT Std 77 Black Cn"/>
                <a:cs typeface="Frutiger LT Std 77 Black Cn"/>
              </a:rPr>
              <a:t>Soziale Netzwerke</a:t>
            </a:r>
            <a:endParaRPr lang="de-DE" sz="4200" dirty="0">
              <a:solidFill>
                <a:schemeClr val="bg1">
                  <a:lumMod val="50000"/>
                </a:schemeClr>
              </a:solidFill>
              <a:latin typeface="Frutiger LT Std 77 Black Cn"/>
              <a:cs typeface="Frutiger LT Std 77 Black Cn"/>
            </a:endParaRPr>
          </a:p>
        </p:txBody>
      </p:sp>
      <p:sp>
        <p:nvSpPr>
          <p:cNvPr id="14" name="Rechteck 13"/>
          <p:cNvSpPr/>
          <p:nvPr/>
        </p:nvSpPr>
        <p:spPr>
          <a:xfrm>
            <a:off x="3125318" y="4512229"/>
            <a:ext cx="3640670" cy="646331"/>
          </a:xfrm>
          <a:prstGeom prst="rect">
            <a:avLst/>
          </a:prstGeom>
        </p:spPr>
        <p:txBody>
          <a:bodyPr wrap="none">
            <a:spAutoFit/>
          </a:bodyPr>
          <a:lstStyle/>
          <a:p>
            <a:r>
              <a:rPr lang="de-DE" sz="3600" dirty="0" smtClean="0">
                <a:solidFill>
                  <a:srgbClr val="CC006A"/>
                </a:solidFill>
                <a:latin typeface="Frutiger LT Std 77 Black Cn"/>
                <a:cs typeface="Frutiger LT Std 77 Black Cn"/>
              </a:rPr>
              <a:t>Schwarzes Brett</a:t>
            </a:r>
            <a:endParaRPr lang="de-DE" sz="3600" dirty="0">
              <a:solidFill>
                <a:srgbClr val="CC006A"/>
              </a:solidFill>
              <a:latin typeface="Frutiger LT Std 77 Black Cn"/>
              <a:cs typeface="Frutiger LT Std 77 Black Cn"/>
            </a:endParaRPr>
          </a:p>
        </p:txBody>
      </p:sp>
      <p:sp>
        <p:nvSpPr>
          <p:cNvPr id="15" name="Rechteck 14"/>
          <p:cNvSpPr/>
          <p:nvPr/>
        </p:nvSpPr>
        <p:spPr>
          <a:xfrm>
            <a:off x="4048407" y="5266867"/>
            <a:ext cx="3699986" cy="707886"/>
          </a:xfrm>
          <a:prstGeom prst="rect">
            <a:avLst/>
          </a:prstGeom>
        </p:spPr>
        <p:txBody>
          <a:bodyPr wrap="none">
            <a:spAutoFit/>
          </a:bodyPr>
          <a:lstStyle/>
          <a:p>
            <a:r>
              <a:rPr lang="de-DE" sz="4000" dirty="0" smtClean="0">
                <a:solidFill>
                  <a:srgbClr val="CC006A"/>
                </a:solidFill>
                <a:latin typeface="Frutiger LT Std 77 Black Cn"/>
                <a:cs typeface="Frutiger LT Std 77 Black Cn"/>
              </a:rPr>
              <a:t>Außenwerbung</a:t>
            </a:r>
            <a:endParaRPr lang="de-DE" sz="4000" dirty="0">
              <a:solidFill>
                <a:srgbClr val="CC006A"/>
              </a:solidFill>
              <a:latin typeface="Frutiger LT Std 77 Black Cn"/>
              <a:cs typeface="Frutiger LT Std 77 Black Cn"/>
            </a:endParaRPr>
          </a:p>
        </p:txBody>
      </p:sp>
      <p:sp>
        <p:nvSpPr>
          <p:cNvPr id="16" name="Rechteck 15"/>
          <p:cNvSpPr/>
          <p:nvPr/>
        </p:nvSpPr>
        <p:spPr>
          <a:xfrm>
            <a:off x="1876103" y="4946868"/>
            <a:ext cx="2048906" cy="815608"/>
          </a:xfrm>
          <a:prstGeom prst="rect">
            <a:avLst/>
          </a:prstGeom>
        </p:spPr>
        <p:txBody>
          <a:bodyPr wrap="none">
            <a:spAutoFit/>
          </a:bodyPr>
          <a:lstStyle/>
          <a:p>
            <a:r>
              <a:rPr lang="de-DE" sz="4700" dirty="0" smtClean="0">
                <a:solidFill>
                  <a:srgbClr val="CC006A"/>
                </a:solidFill>
                <a:latin typeface="Frutiger LT Std 77 Black Cn"/>
                <a:cs typeface="Frutiger LT Std 77 Black Cn"/>
              </a:rPr>
              <a:t>Trikots</a:t>
            </a:r>
            <a:endParaRPr lang="de-DE" sz="4700" dirty="0">
              <a:solidFill>
                <a:srgbClr val="CC006A"/>
              </a:solidFill>
              <a:latin typeface="Frutiger LT Std 77 Black Cn"/>
              <a:cs typeface="Frutiger LT Std 77 Black Cn"/>
            </a:endParaRPr>
          </a:p>
        </p:txBody>
      </p:sp>
      <p:sp>
        <p:nvSpPr>
          <p:cNvPr id="17" name="Textfeld 16"/>
          <p:cNvSpPr txBox="1"/>
          <p:nvPr/>
        </p:nvSpPr>
        <p:spPr>
          <a:xfrm>
            <a:off x="6768354" y="6475515"/>
            <a:ext cx="2078412" cy="307777"/>
          </a:xfrm>
          <a:prstGeom prst="rect">
            <a:avLst/>
          </a:prstGeom>
          <a:noFill/>
        </p:spPr>
        <p:txBody>
          <a:bodyPr wrap="none" rtlCol="0">
            <a:spAutoFit/>
          </a:bodyPr>
          <a:lstStyle/>
          <a:p>
            <a:r>
              <a:rPr lang="de-DE" sz="1400" dirty="0">
                <a:latin typeface="Frutiger LT Std 57 Cn"/>
                <a:cs typeface="Frutiger LT Std 57 Cn"/>
              </a:rPr>
              <a:t>© 2015 </a:t>
            </a:r>
            <a:r>
              <a:rPr lang="de-DE" sz="1400" dirty="0" err="1">
                <a:latin typeface="Frutiger LT Std 57 Cn"/>
                <a:cs typeface="Frutiger LT Std 57 Cn"/>
              </a:rPr>
              <a:t>www.buetefisch.de</a:t>
            </a:r>
            <a:endParaRPr lang="de-DE" sz="1400" dirty="0">
              <a:latin typeface="Frutiger LT Std 57 Cn"/>
              <a:cs typeface="Frutiger LT Std 57 Cn"/>
            </a:endParaRPr>
          </a:p>
        </p:txBody>
      </p:sp>
      <p:sp>
        <p:nvSpPr>
          <p:cNvPr id="3" name="Textfeld 2"/>
          <p:cNvSpPr txBox="1"/>
          <p:nvPr/>
        </p:nvSpPr>
        <p:spPr>
          <a:xfrm>
            <a:off x="2026263" y="2062558"/>
            <a:ext cx="2174958" cy="707886"/>
          </a:xfrm>
          <a:prstGeom prst="rect">
            <a:avLst/>
          </a:prstGeom>
          <a:noFill/>
        </p:spPr>
        <p:txBody>
          <a:bodyPr wrap="square" rtlCol="0">
            <a:spAutoFit/>
          </a:bodyPr>
          <a:lstStyle/>
          <a:p>
            <a:r>
              <a:rPr lang="de-DE" sz="4000" dirty="0" smtClean="0">
                <a:solidFill>
                  <a:schemeClr val="bg1">
                    <a:lumMod val="50000"/>
                  </a:schemeClr>
                </a:solidFill>
                <a:latin typeface="Frutiger LT Std 77 Black Cn"/>
                <a:cs typeface="Frutiger LT Std 77 Black Cn"/>
              </a:rPr>
              <a:t>Mailings</a:t>
            </a:r>
            <a:endParaRPr lang="de-DE" sz="4000" dirty="0">
              <a:solidFill>
                <a:schemeClr val="bg1">
                  <a:lumMod val="50000"/>
                </a:schemeClr>
              </a:solidFill>
              <a:latin typeface="Frutiger LT Std 77 Black Cn"/>
              <a:cs typeface="Frutiger LT Std 77 Black Cn"/>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6912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hteck 7"/>
          <p:cNvSpPr/>
          <p:nvPr/>
        </p:nvSpPr>
        <p:spPr>
          <a:xfrm>
            <a:off x="1588074" y="3849838"/>
            <a:ext cx="3826739" cy="738664"/>
          </a:xfrm>
          <a:prstGeom prst="rect">
            <a:avLst/>
          </a:prstGeom>
        </p:spPr>
        <p:txBody>
          <a:bodyPr wrap="none">
            <a:spAutoFit/>
          </a:bodyPr>
          <a:lstStyle/>
          <a:p>
            <a:r>
              <a:rPr lang="de-DE" sz="4200" dirty="0" smtClean="0">
                <a:solidFill>
                  <a:srgbClr val="7F7F7F"/>
                </a:solidFill>
                <a:latin typeface="Frutiger LT Std 77 Black Cn"/>
                <a:cs typeface="Frutiger LT Std 77 Black Cn"/>
              </a:rPr>
              <a:t>Ideen sammeln</a:t>
            </a:r>
            <a:endParaRPr lang="de-DE" sz="4200" dirty="0">
              <a:solidFill>
                <a:srgbClr val="7F7F7F"/>
              </a:solidFill>
              <a:latin typeface="Frutiger LT Std 77 Black Cn"/>
              <a:cs typeface="Frutiger LT Std 77 Black Cn"/>
            </a:endParaRPr>
          </a:p>
        </p:txBody>
      </p:sp>
      <p:sp>
        <p:nvSpPr>
          <p:cNvPr id="9" name="Textfeld 8"/>
          <p:cNvSpPr txBox="1"/>
          <p:nvPr/>
        </p:nvSpPr>
        <p:spPr>
          <a:xfrm>
            <a:off x="3241954" y="4608198"/>
            <a:ext cx="3187948" cy="738664"/>
          </a:xfrm>
          <a:prstGeom prst="rect">
            <a:avLst/>
          </a:prstGeom>
          <a:noFill/>
        </p:spPr>
        <p:txBody>
          <a:bodyPr wrap="none" rtlCol="0">
            <a:spAutoFit/>
          </a:bodyPr>
          <a:lstStyle/>
          <a:p>
            <a:r>
              <a:rPr lang="de-DE" sz="4200" dirty="0" smtClean="0">
                <a:solidFill>
                  <a:srgbClr val="7F7F7F"/>
                </a:solidFill>
                <a:latin typeface="Frutiger LT Std 77 Black Cn"/>
                <a:cs typeface="Frutiger LT Std 77 Black Cn"/>
              </a:rPr>
              <a:t>Durchführen</a:t>
            </a:r>
            <a:endParaRPr lang="de-DE" sz="4200" dirty="0">
              <a:solidFill>
                <a:srgbClr val="7F7F7F"/>
              </a:solidFill>
              <a:latin typeface="Frutiger LT Std 77 Black Cn"/>
              <a:cs typeface="Frutiger LT Std 77 Black Cn"/>
            </a:endParaRPr>
          </a:p>
        </p:txBody>
      </p:sp>
      <p:sp>
        <p:nvSpPr>
          <p:cNvPr id="11" name="Textfeld 10"/>
          <p:cNvSpPr txBox="1"/>
          <p:nvPr/>
        </p:nvSpPr>
        <p:spPr>
          <a:xfrm>
            <a:off x="2266318" y="5327199"/>
            <a:ext cx="3839999" cy="677108"/>
          </a:xfrm>
          <a:prstGeom prst="rect">
            <a:avLst/>
          </a:prstGeom>
          <a:noFill/>
        </p:spPr>
        <p:txBody>
          <a:bodyPr wrap="none" rtlCol="0">
            <a:spAutoFit/>
          </a:bodyPr>
          <a:lstStyle/>
          <a:p>
            <a:r>
              <a:rPr lang="de-DE" sz="3800" dirty="0" smtClean="0">
                <a:solidFill>
                  <a:srgbClr val="7F7F7F"/>
                </a:solidFill>
                <a:latin typeface="Frutiger LT Std 77 Black Cn"/>
                <a:cs typeface="Frutiger LT Std 77 Black Cn"/>
              </a:rPr>
              <a:t>Feedback nutzen</a:t>
            </a:r>
            <a:endParaRPr lang="de-DE" sz="3800" dirty="0">
              <a:solidFill>
                <a:srgbClr val="7F7F7F"/>
              </a:solidFill>
              <a:latin typeface="Frutiger LT Std 77 Black Cn"/>
              <a:cs typeface="Frutiger LT Std 77 Black Cn"/>
            </a:endParaRPr>
          </a:p>
        </p:txBody>
      </p:sp>
      <p:sp>
        <p:nvSpPr>
          <p:cNvPr id="12" name="Textfeld 11"/>
          <p:cNvSpPr txBox="1"/>
          <p:nvPr/>
        </p:nvSpPr>
        <p:spPr>
          <a:xfrm>
            <a:off x="6768354" y="6475515"/>
            <a:ext cx="2078412" cy="307777"/>
          </a:xfrm>
          <a:prstGeom prst="rect">
            <a:avLst/>
          </a:prstGeom>
          <a:noFill/>
        </p:spPr>
        <p:txBody>
          <a:bodyPr wrap="none" rtlCol="0">
            <a:spAutoFit/>
          </a:bodyPr>
          <a:lstStyle/>
          <a:p>
            <a:r>
              <a:rPr lang="de-DE" sz="1400" dirty="0">
                <a:latin typeface="Frutiger LT Std 57 Cn"/>
                <a:cs typeface="Frutiger LT Std 57 Cn"/>
              </a:rPr>
              <a:t>© 2015 </a:t>
            </a:r>
            <a:r>
              <a:rPr lang="de-DE" sz="1400" dirty="0" err="1">
                <a:latin typeface="Frutiger LT Std 57 Cn"/>
                <a:cs typeface="Frutiger LT Std 57 Cn"/>
              </a:rPr>
              <a:t>www.buetefisch.de</a:t>
            </a:r>
            <a:endParaRPr lang="de-DE" sz="1400" dirty="0">
              <a:latin typeface="Frutiger LT Std 57 Cn"/>
              <a:cs typeface="Frutiger LT Std 57 Cn"/>
            </a:endParaRPr>
          </a:p>
        </p:txBody>
      </p:sp>
      <p:sp>
        <p:nvSpPr>
          <p:cNvPr id="13" name="Rechteck 12"/>
          <p:cNvSpPr/>
          <p:nvPr/>
        </p:nvSpPr>
        <p:spPr>
          <a:xfrm>
            <a:off x="1433119" y="2492150"/>
            <a:ext cx="2638875" cy="646331"/>
          </a:xfrm>
          <a:prstGeom prst="rect">
            <a:avLst/>
          </a:prstGeom>
        </p:spPr>
        <p:txBody>
          <a:bodyPr wrap="none">
            <a:spAutoFit/>
          </a:bodyPr>
          <a:lstStyle/>
          <a:p>
            <a:r>
              <a:rPr lang="de-DE" sz="3600" dirty="0" smtClean="0">
                <a:solidFill>
                  <a:schemeClr val="bg1">
                    <a:lumMod val="50000"/>
                  </a:schemeClr>
                </a:solidFill>
                <a:latin typeface="Frutiger LT Std 77 Black Cn"/>
                <a:cs typeface="Frutiger LT Std 77 Black Cn"/>
              </a:rPr>
              <a:t>Informieren</a:t>
            </a:r>
            <a:endParaRPr lang="de-DE" sz="3600" dirty="0">
              <a:solidFill>
                <a:schemeClr val="bg1">
                  <a:lumMod val="50000"/>
                </a:schemeClr>
              </a:solidFill>
              <a:latin typeface="Frutiger LT Std 77 Black Cn"/>
              <a:cs typeface="Frutiger LT Std 77 Black Cn"/>
            </a:endParaRPr>
          </a:p>
        </p:txBody>
      </p:sp>
      <p:sp>
        <p:nvSpPr>
          <p:cNvPr id="14" name="Rechteck 13"/>
          <p:cNvSpPr/>
          <p:nvPr/>
        </p:nvSpPr>
        <p:spPr>
          <a:xfrm>
            <a:off x="4127350" y="2263194"/>
            <a:ext cx="2954603" cy="769441"/>
          </a:xfrm>
          <a:prstGeom prst="rect">
            <a:avLst/>
          </a:prstGeom>
        </p:spPr>
        <p:txBody>
          <a:bodyPr wrap="none">
            <a:spAutoFit/>
          </a:bodyPr>
          <a:lstStyle/>
          <a:p>
            <a:r>
              <a:rPr lang="de-DE" sz="4400" dirty="0" smtClean="0">
                <a:solidFill>
                  <a:schemeClr val="bg1">
                    <a:lumMod val="50000"/>
                  </a:schemeClr>
                </a:solidFill>
                <a:latin typeface="Frutiger LT Std 77 Black Cn"/>
                <a:cs typeface="Frutiger LT Std 77 Black Cn"/>
              </a:rPr>
              <a:t>Motivieren</a:t>
            </a:r>
            <a:endParaRPr lang="de-DE" sz="4400" dirty="0">
              <a:solidFill>
                <a:schemeClr val="bg1">
                  <a:lumMod val="50000"/>
                </a:schemeClr>
              </a:solidFill>
              <a:latin typeface="Frutiger LT Std 77 Black Cn"/>
              <a:cs typeface="Frutiger LT Std 77 Black Cn"/>
            </a:endParaRPr>
          </a:p>
        </p:txBody>
      </p:sp>
      <p:sp>
        <p:nvSpPr>
          <p:cNvPr id="15" name="Rechteck 14"/>
          <p:cNvSpPr/>
          <p:nvPr/>
        </p:nvSpPr>
        <p:spPr>
          <a:xfrm>
            <a:off x="3033169" y="3014994"/>
            <a:ext cx="3073148" cy="707886"/>
          </a:xfrm>
          <a:prstGeom prst="rect">
            <a:avLst/>
          </a:prstGeom>
        </p:spPr>
        <p:txBody>
          <a:bodyPr wrap="none">
            <a:spAutoFit/>
          </a:bodyPr>
          <a:lstStyle/>
          <a:p>
            <a:r>
              <a:rPr lang="de-DE" sz="4000" dirty="0" smtClean="0">
                <a:solidFill>
                  <a:schemeClr val="bg1">
                    <a:lumMod val="50000"/>
                  </a:schemeClr>
                </a:solidFill>
                <a:latin typeface="Frutiger LT Std 77 Black Cn"/>
                <a:cs typeface="Frutiger LT Std 77 Black Cn"/>
              </a:rPr>
              <a:t>Austauschen</a:t>
            </a:r>
            <a:endParaRPr lang="de-DE" sz="4000" dirty="0">
              <a:solidFill>
                <a:schemeClr val="bg1">
                  <a:lumMod val="50000"/>
                </a:schemeClr>
              </a:solidFill>
              <a:latin typeface="Frutiger LT Std 77 Black Cn"/>
              <a:cs typeface="Frutiger LT Std 77 Black Cn"/>
            </a:endParaRPr>
          </a:p>
        </p:txBody>
      </p:sp>
      <p:sp>
        <p:nvSpPr>
          <p:cNvPr id="16" name="Rechteck 15"/>
          <p:cNvSpPr/>
          <p:nvPr/>
        </p:nvSpPr>
        <p:spPr>
          <a:xfrm>
            <a:off x="1663296" y="1293312"/>
            <a:ext cx="6622836" cy="769441"/>
          </a:xfrm>
          <a:prstGeom prst="rect">
            <a:avLst/>
          </a:prstGeom>
        </p:spPr>
        <p:txBody>
          <a:bodyPr wrap="none">
            <a:spAutoFit/>
          </a:bodyPr>
          <a:lstStyle/>
          <a:p>
            <a:r>
              <a:rPr lang="de-DE" sz="4400" dirty="0" smtClean="0">
                <a:solidFill>
                  <a:srgbClr val="CC006A"/>
                </a:solidFill>
                <a:latin typeface="Frutiger LT Std 77 Black Cn"/>
                <a:cs typeface="Frutiger LT Std 77 Black Cn"/>
              </a:rPr>
              <a:t>Professionell Netzwerken</a:t>
            </a:r>
            <a:endParaRPr lang="de-DE" sz="4400" dirty="0">
              <a:solidFill>
                <a:srgbClr val="CC006A"/>
              </a:solidFill>
              <a:latin typeface="Frutiger LT Std 77 Black Cn"/>
              <a:cs typeface="Frutiger LT Std 77 Black Cn"/>
            </a:endParaRPr>
          </a:p>
        </p:txBody>
      </p:sp>
      <p:sp>
        <p:nvSpPr>
          <p:cNvPr id="18" name="Rechteck 17"/>
          <p:cNvSpPr/>
          <p:nvPr/>
        </p:nvSpPr>
        <p:spPr>
          <a:xfrm>
            <a:off x="5554220" y="3955090"/>
            <a:ext cx="2004907" cy="815608"/>
          </a:xfrm>
          <a:prstGeom prst="rect">
            <a:avLst/>
          </a:prstGeom>
        </p:spPr>
        <p:txBody>
          <a:bodyPr wrap="none">
            <a:spAutoFit/>
          </a:bodyPr>
          <a:lstStyle/>
          <a:p>
            <a:r>
              <a:rPr lang="de-DE" sz="4700" dirty="0" smtClean="0">
                <a:solidFill>
                  <a:srgbClr val="7F7F7F"/>
                </a:solidFill>
                <a:latin typeface="Frutiger LT Std 77 Black Cn"/>
                <a:cs typeface="Frutiger LT Std 77 Black Cn"/>
              </a:rPr>
              <a:t>Planen</a:t>
            </a:r>
            <a:endParaRPr lang="de-DE" sz="4700" dirty="0">
              <a:solidFill>
                <a:srgbClr val="7F7F7F"/>
              </a:solidFill>
              <a:latin typeface="Frutiger LT Std 77 Black Cn"/>
              <a:cs typeface="Frutiger LT Std 77 Black Cn"/>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8872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nhaltsplatzhalter 3" descr="Zauberstab_6106138_l.jpg"/>
          <p:cNvPicPr>
            <a:picLocks noGrp="1" noChangeAspect="1"/>
          </p:cNvPicPr>
          <p:nvPr>
            <p:ph idx="1"/>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7206" t="8719" r="7186" b="16617"/>
          <a:stretch/>
        </p:blipFill>
        <p:spPr>
          <a:xfrm>
            <a:off x="687285" y="14941"/>
            <a:ext cx="8456715" cy="4942623"/>
          </a:xfrm>
        </p:spPr>
      </p:pic>
      <p:sp>
        <p:nvSpPr>
          <p:cNvPr id="6" name="Textfeld 5"/>
          <p:cNvSpPr txBox="1"/>
          <p:nvPr/>
        </p:nvSpPr>
        <p:spPr>
          <a:xfrm>
            <a:off x="682978" y="4942623"/>
            <a:ext cx="6321778" cy="830997"/>
          </a:xfrm>
          <a:prstGeom prst="rect">
            <a:avLst/>
          </a:prstGeom>
          <a:noFill/>
        </p:spPr>
        <p:txBody>
          <a:bodyPr wrap="square" rtlCol="0">
            <a:spAutoFit/>
          </a:bodyPr>
          <a:lstStyle/>
          <a:p>
            <a:r>
              <a:rPr lang="de-DE" sz="4800" dirty="0" smtClean="0">
                <a:latin typeface="Frutiger LT Std 77 Black Cn"/>
                <a:cs typeface="Frutiger LT Std 77 Black Cn"/>
              </a:rPr>
              <a:t>Gute Beziehungen </a:t>
            </a:r>
            <a:endParaRPr lang="de-DE" sz="4800" dirty="0">
              <a:latin typeface="Frutiger LT Std 77 Black Cn"/>
              <a:cs typeface="Frutiger LT Std 77 Black Cn"/>
            </a:endParaRPr>
          </a:p>
        </p:txBody>
      </p:sp>
      <p:sp>
        <p:nvSpPr>
          <p:cNvPr id="7" name="Textfeld 6"/>
          <p:cNvSpPr txBox="1"/>
          <p:nvPr/>
        </p:nvSpPr>
        <p:spPr>
          <a:xfrm>
            <a:off x="3077880" y="5708205"/>
            <a:ext cx="3257177" cy="615553"/>
          </a:xfrm>
          <a:prstGeom prst="rect">
            <a:avLst/>
          </a:prstGeom>
          <a:noFill/>
        </p:spPr>
        <p:txBody>
          <a:bodyPr wrap="square" rtlCol="0">
            <a:spAutoFit/>
          </a:bodyPr>
          <a:lstStyle/>
          <a:p>
            <a:r>
              <a:rPr lang="de-DE" sz="3400" dirty="0">
                <a:solidFill>
                  <a:srgbClr val="CC006A"/>
                </a:solidFill>
                <a:latin typeface="Frutiger LT Std 77 Black Cn"/>
                <a:cs typeface="Frutiger LT Std 77 Black Cn"/>
              </a:rPr>
              <a:t>i</a:t>
            </a:r>
            <a:r>
              <a:rPr lang="de-DE" sz="3400" dirty="0" smtClean="0">
                <a:solidFill>
                  <a:srgbClr val="CC006A"/>
                </a:solidFill>
                <a:latin typeface="Frutiger LT Std 77 Black Cn"/>
                <a:cs typeface="Frutiger LT Std 77 Black Cn"/>
              </a:rPr>
              <a:t>ntern &amp; extern</a:t>
            </a:r>
            <a:endParaRPr lang="de-DE" sz="3400" dirty="0">
              <a:solidFill>
                <a:srgbClr val="CC006A"/>
              </a:solidFill>
              <a:latin typeface="Frutiger LT Std 77 Black Cn"/>
              <a:cs typeface="Frutiger LT Std 77 Black Cn"/>
            </a:endParaRPr>
          </a:p>
        </p:txBody>
      </p:sp>
      <p:sp>
        <p:nvSpPr>
          <p:cNvPr id="8" name="Textfeld 7"/>
          <p:cNvSpPr txBox="1"/>
          <p:nvPr/>
        </p:nvSpPr>
        <p:spPr>
          <a:xfrm>
            <a:off x="6768354" y="6475515"/>
            <a:ext cx="2078412" cy="307777"/>
          </a:xfrm>
          <a:prstGeom prst="rect">
            <a:avLst/>
          </a:prstGeom>
          <a:noFill/>
        </p:spPr>
        <p:txBody>
          <a:bodyPr wrap="none" rtlCol="0">
            <a:spAutoFit/>
          </a:bodyPr>
          <a:lstStyle/>
          <a:p>
            <a:r>
              <a:rPr lang="de-DE" sz="1400" dirty="0">
                <a:latin typeface="Frutiger LT Std 57 Cn"/>
                <a:cs typeface="Frutiger LT Std 57 Cn"/>
              </a:rPr>
              <a:t>© 2015 </a:t>
            </a:r>
            <a:r>
              <a:rPr lang="de-DE" sz="1400" dirty="0" err="1">
                <a:latin typeface="Frutiger LT Std 57 Cn"/>
                <a:cs typeface="Frutiger LT Std 57 Cn"/>
              </a:rPr>
              <a:t>www.buetefisch.de</a:t>
            </a:r>
            <a:endParaRPr lang="de-DE" sz="1400" dirty="0">
              <a:latin typeface="Frutiger LT Std 57 Cn"/>
              <a:cs typeface="Frutiger LT Std 57 Cn"/>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98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1"/>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hteck 7"/>
          <p:cNvSpPr/>
          <p:nvPr/>
        </p:nvSpPr>
        <p:spPr>
          <a:xfrm>
            <a:off x="1588074" y="3849838"/>
            <a:ext cx="3826739" cy="738664"/>
          </a:xfrm>
          <a:prstGeom prst="rect">
            <a:avLst/>
          </a:prstGeom>
        </p:spPr>
        <p:txBody>
          <a:bodyPr wrap="none">
            <a:spAutoFit/>
          </a:bodyPr>
          <a:lstStyle/>
          <a:p>
            <a:r>
              <a:rPr lang="de-DE" sz="4200" dirty="0" smtClean="0">
                <a:solidFill>
                  <a:srgbClr val="7F7F7F"/>
                </a:solidFill>
                <a:latin typeface="Frutiger LT Std 77 Black Cn"/>
                <a:cs typeface="Frutiger LT Std 77 Black Cn"/>
              </a:rPr>
              <a:t>Ideen sammeln</a:t>
            </a:r>
            <a:endParaRPr lang="de-DE" sz="4200" dirty="0">
              <a:solidFill>
                <a:srgbClr val="7F7F7F"/>
              </a:solidFill>
              <a:latin typeface="Frutiger LT Std 77 Black Cn"/>
              <a:cs typeface="Frutiger LT Std 77 Black Cn"/>
            </a:endParaRPr>
          </a:p>
        </p:txBody>
      </p:sp>
      <p:sp>
        <p:nvSpPr>
          <p:cNvPr id="9" name="Textfeld 8"/>
          <p:cNvSpPr txBox="1"/>
          <p:nvPr/>
        </p:nvSpPr>
        <p:spPr>
          <a:xfrm>
            <a:off x="3241954" y="4608198"/>
            <a:ext cx="3187948" cy="738664"/>
          </a:xfrm>
          <a:prstGeom prst="rect">
            <a:avLst/>
          </a:prstGeom>
          <a:noFill/>
        </p:spPr>
        <p:txBody>
          <a:bodyPr wrap="none" rtlCol="0">
            <a:spAutoFit/>
          </a:bodyPr>
          <a:lstStyle/>
          <a:p>
            <a:r>
              <a:rPr lang="de-DE" sz="4200" dirty="0" smtClean="0">
                <a:solidFill>
                  <a:srgbClr val="7F7F7F"/>
                </a:solidFill>
                <a:latin typeface="Frutiger LT Std 77 Black Cn"/>
                <a:cs typeface="Frutiger LT Std 77 Black Cn"/>
              </a:rPr>
              <a:t>Durchführen</a:t>
            </a:r>
            <a:endParaRPr lang="de-DE" sz="4200" dirty="0">
              <a:solidFill>
                <a:srgbClr val="7F7F7F"/>
              </a:solidFill>
              <a:latin typeface="Frutiger LT Std 77 Black Cn"/>
              <a:cs typeface="Frutiger LT Std 77 Black Cn"/>
            </a:endParaRPr>
          </a:p>
        </p:txBody>
      </p:sp>
      <p:sp>
        <p:nvSpPr>
          <p:cNvPr id="11" name="Textfeld 10"/>
          <p:cNvSpPr txBox="1"/>
          <p:nvPr/>
        </p:nvSpPr>
        <p:spPr>
          <a:xfrm>
            <a:off x="2266318" y="5327199"/>
            <a:ext cx="3839999" cy="677108"/>
          </a:xfrm>
          <a:prstGeom prst="rect">
            <a:avLst/>
          </a:prstGeom>
          <a:noFill/>
        </p:spPr>
        <p:txBody>
          <a:bodyPr wrap="none" rtlCol="0">
            <a:spAutoFit/>
          </a:bodyPr>
          <a:lstStyle/>
          <a:p>
            <a:r>
              <a:rPr lang="de-DE" sz="3800" dirty="0" smtClean="0">
                <a:solidFill>
                  <a:srgbClr val="7F7F7F"/>
                </a:solidFill>
                <a:latin typeface="Frutiger LT Std 77 Black Cn"/>
                <a:cs typeface="Frutiger LT Std 77 Black Cn"/>
              </a:rPr>
              <a:t>Feedback nutzen</a:t>
            </a:r>
            <a:endParaRPr lang="de-DE" sz="3800" dirty="0">
              <a:solidFill>
                <a:srgbClr val="7F7F7F"/>
              </a:solidFill>
              <a:latin typeface="Frutiger LT Std 77 Black Cn"/>
              <a:cs typeface="Frutiger LT Std 77 Black Cn"/>
            </a:endParaRPr>
          </a:p>
        </p:txBody>
      </p:sp>
      <p:sp>
        <p:nvSpPr>
          <p:cNvPr id="12" name="Textfeld 11"/>
          <p:cNvSpPr txBox="1"/>
          <p:nvPr/>
        </p:nvSpPr>
        <p:spPr>
          <a:xfrm>
            <a:off x="6768354" y="6475515"/>
            <a:ext cx="2078412" cy="307777"/>
          </a:xfrm>
          <a:prstGeom prst="rect">
            <a:avLst/>
          </a:prstGeom>
          <a:noFill/>
        </p:spPr>
        <p:txBody>
          <a:bodyPr wrap="none" rtlCol="0">
            <a:spAutoFit/>
          </a:bodyPr>
          <a:lstStyle/>
          <a:p>
            <a:r>
              <a:rPr lang="de-DE" sz="1400" dirty="0">
                <a:latin typeface="Frutiger LT Std 57 Cn"/>
                <a:cs typeface="Frutiger LT Std 57 Cn"/>
              </a:rPr>
              <a:t>© 2015 </a:t>
            </a:r>
            <a:r>
              <a:rPr lang="de-DE" sz="1400" dirty="0" err="1">
                <a:latin typeface="Frutiger LT Std 57 Cn"/>
                <a:cs typeface="Frutiger LT Std 57 Cn"/>
              </a:rPr>
              <a:t>www.buetefisch.de</a:t>
            </a:r>
            <a:endParaRPr lang="de-DE" sz="1400" dirty="0">
              <a:latin typeface="Frutiger LT Std 57 Cn"/>
              <a:cs typeface="Frutiger LT Std 57 Cn"/>
            </a:endParaRPr>
          </a:p>
        </p:txBody>
      </p:sp>
      <p:sp>
        <p:nvSpPr>
          <p:cNvPr id="13" name="Rechteck 12"/>
          <p:cNvSpPr/>
          <p:nvPr/>
        </p:nvSpPr>
        <p:spPr>
          <a:xfrm>
            <a:off x="1433119" y="2492150"/>
            <a:ext cx="2638875" cy="646331"/>
          </a:xfrm>
          <a:prstGeom prst="rect">
            <a:avLst/>
          </a:prstGeom>
        </p:spPr>
        <p:txBody>
          <a:bodyPr wrap="none">
            <a:spAutoFit/>
          </a:bodyPr>
          <a:lstStyle/>
          <a:p>
            <a:r>
              <a:rPr lang="de-DE" sz="3600" dirty="0" smtClean="0">
                <a:solidFill>
                  <a:srgbClr val="CC006A"/>
                </a:solidFill>
                <a:latin typeface="Frutiger LT Std 77 Black Cn"/>
                <a:cs typeface="Frutiger LT Std 77 Black Cn"/>
              </a:rPr>
              <a:t>Informieren</a:t>
            </a:r>
            <a:endParaRPr lang="de-DE" sz="3600" dirty="0">
              <a:solidFill>
                <a:srgbClr val="CC006A"/>
              </a:solidFill>
              <a:latin typeface="Frutiger LT Std 77 Black Cn"/>
              <a:cs typeface="Frutiger LT Std 77 Black Cn"/>
            </a:endParaRPr>
          </a:p>
        </p:txBody>
      </p:sp>
      <p:sp>
        <p:nvSpPr>
          <p:cNvPr id="14" name="Rechteck 13"/>
          <p:cNvSpPr/>
          <p:nvPr/>
        </p:nvSpPr>
        <p:spPr>
          <a:xfrm>
            <a:off x="4127350" y="2263194"/>
            <a:ext cx="2954603" cy="769441"/>
          </a:xfrm>
          <a:prstGeom prst="rect">
            <a:avLst/>
          </a:prstGeom>
        </p:spPr>
        <p:txBody>
          <a:bodyPr wrap="none">
            <a:spAutoFit/>
          </a:bodyPr>
          <a:lstStyle/>
          <a:p>
            <a:r>
              <a:rPr lang="de-DE" sz="4400" dirty="0" smtClean="0">
                <a:solidFill>
                  <a:srgbClr val="CC006A"/>
                </a:solidFill>
                <a:latin typeface="Frutiger LT Std 77 Black Cn"/>
                <a:cs typeface="Frutiger LT Std 77 Black Cn"/>
              </a:rPr>
              <a:t>Motivieren</a:t>
            </a:r>
            <a:endParaRPr lang="de-DE" sz="4400" dirty="0">
              <a:solidFill>
                <a:srgbClr val="CC006A"/>
              </a:solidFill>
              <a:latin typeface="Frutiger LT Std 77 Black Cn"/>
              <a:cs typeface="Frutiger LT Std 77 Black Cn"/>
            </a:endParaRPr>
          </a:p>
        </p:txBody>
      </p:sp>
      <p:sp>
        <p:nvSpPr>
          <p:cNvPr id="15" name="Rechteck 14"/>
          <p:cNvSpPr/>
          <p:nvPr/>
        </p:nvSpPr>
        <p:spPr>
          <a:xfrm>
            <a:off x="3033169" y="3014994"/>
            <a:ext cx="3073148" cy="707886"/>
          </a:xfrm>
          <a:prstGeom prst="rect">
            <a:avLst/>
          </a:prstGeom>
        </p:spPr>
        <p:txBody>
          <a:bodyPr wrap="none">
            <a:spAutoFit/>
          </a:bodyPr>
          <a:lstStyle/>
          <a:p>
            <a:r>
              <a:rPr lang="de-DE" sz="4000" dirty="0" smtClean="0">
                <a:solidFill>
                  <a:srgbClr val="CC006A"/>
                </a:solidFill>
                <a:latin typeface="Frutiger LT Std 77 Black Cn"/>
                <a:cs typeface="Frutiger LT Std 77 Black Cn"/>
              </a:rPr>
              <a:t>Austauschen</a:t>
            </a:r>
            <a:endParaRPr lang="de-DE" sz="4000" dirty="0">
              <a:solidFill>
                <a:srgbClr val="CC006A"/>
              </a:solidFill>
              <a:latin typeface="Frutiger LT Std 77 Black Cn"/>
              <a:cs typeface="Frutiger LT Std 77 Black Cn"/>
            </a:endParaRPr>
          </a:p>
        </p:txBody>
      </p:sp>
      <p:sp>
        <p:nvSpPr>
          <p:cNvPr id="16" name="Rechteck 15"/>
          <p:cNvSpPr/>
          <p:nvPr/>
        </p:nvSpPr>
        <p:spPr>
          <a:xfrm>
            <a:off x="1663296" y="1293312"/>
            <a:ext cx="6622836" cy="769441"/>
          </a:xfrm>
          <a:prstGeom prst="rect">
            <a:avLst/>
          </a:prstGeom>
        </p:spPr>
        <p:txBody>
          <a:bodyPr wrap="none">
            <a:spAutoFit/>
          </a:bodyPr>
          <a:lstStyle/>
          <a:p>
            <a:r>
              <a:rPr lang="de-DE" sz="4400" dirty="0" smtClean="0">
                <a:solidFill>
                  <a:srgbClr val="7F7F7F"/>
                </a:solidFill>
                <a:latin typeface="Frutiger LT Std 77 Black Cn"/>
                <a:cs typeface="Frutiger LT Std 77 Black Cn"/>
              </a:rPr>
              <a:t>Professionell Netzwerken</a:t>
            </a:r>
            <a:endParaRPr lang="de-DE" sz="4400" dirty="0">
              <a:solidFill>
                <a:srgbClr val="7F7F7F"/>
              </a:solidFill>
              <a:latin typeface="Frutiger LT Std 77 Black Cn"/>
              <a:cs typeface="Frutiger LT Std 77 Black Cn"/>
            </a:endParaRPr>
          </a:p>
        </p:txBody>
      </p:sp>
      <p:sp>
        <p:nvSpPr>
          <p:cNvPr id="18" name="Rechteck 17"/>
          <p:cNvSpPr/>
          <p:nvPr/>
        </p:nvSpPr>
        <p:spPr>
          <a:xfrm>
            <a:off x="5554220" y="3955090"/>
            <a:ext cx="2004907" cy="815608"/>
          </a:xfrm>
          <a:prstGeom prst="rect">
            <a:avLst/>
          </a:prstGeom>
        </p:spPr>
        <p:txBody>
          <a:bodyPr wrap="none">
            <a:spAutoFit/>
          </a:bodyPr>
          <a:lstStyle/>
          <a:p>
            <a:r>
              <a:rPr lang="de-DE" sz="4700" dirty="0" smtClean="0">
                <a:solidFill>
                  <a:srgbClr val="7F7F7F"/>
                </a:solidFill>
                <a:latin typeface="Frutiger LT Std 77 Black Cn"/>
                <a:cs typeface="Frutiger LT Std 77 Black Cn"/>
              </a:rPr>
              <a:t>Planen</a:t>
            </a:r>
            <a:endParaRPr lang="de-DE" sz="4700" dirty="0">
              <a:solidFill>
                <a:srgbClr val="7F7F7F"/>
              </a:solidFill>
              <a:latin typeface="Frutiger LT Std 77 Black Cn"/>
              <a:cs typeface="Frutiger LT Std 77 Black Cn"/>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131191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hteck 7"/>
          <p:cNvSpPr/>
          <p:nvPr/>
        </p:nvSpPr>
        <p:spPr>
          <a:xfrm>
            <a:off x="1588074" y="3849838"/>
            <a:ext cx="3826739" cy="738664"/>
          </a:xfrm>
          <a:prstGeom prst="rect">
            <a:avLst/>
          </a:prstGeom>
        </p:spPr>
        <p:txBody>
          <a:bodyPr wrap="none">
            <a:spAutoFit/>
          </a:bodyPr>
          <a:lstStyle/>
          <a:p>
            <a:r>
              <a:rPr lang="de-DE" sz="4200" dirty="0" smtClean="0">
                <a:solidFill>
                  <a:srgbClr val="CC006A"/>
                </a:solidFill>
                <a:latin typeface="Frutiger LT Std 77 Black Cn"/>
                <a:cs typeface="Frutiger LT Std 77 Black Cn"/>
              </a:rPr>
              <a:t>Ideen sammeln</a:t>
            </a:r>
            <a:endParaRPr lang="de-DE" sz="4200" dirty="0">
              <a:solidFill>
                <a:srgbClr val="CC006A"/>
              </a:solidFill>
              <a:latin typeface="Frutiger LT Std 77 Black Cn"/>
              <a:cs typeface="Frutiger LT Std 77 Black Cn"/>
            </a:endParaRPr>
          </a:p>
        </p:txBody>
      </p:sp>
      <p:sp>
        <p:nvSpPr>
          <p:cNvPr id="9" name="Textfeld 8"/>
          <p:cNvSpPr txBox="1"/>
          <p:nvPr/>
        </p:nvSpPr>
        <p:spPr>
          <a:xfrm>
            <a:off x="3241954" y="4608198"/>
            <a:ext cx="3187948" cy="738664"/>
          </a:xfrm>
          <a:prstGeom prst="rect">
            <a:avLst/>
          </a:prstGeom>
          <a:noFill/>
        </p:spPr>
        <p:txBody>
          <a:bodyPr wrap="none" rtlCol="0">
            <a:spAutoFit/>
          </a:bodyPr>
          <a:lstStyle/>
          <a:p>
            <a:r>
              <a:rPr lang="de-DE" sz="4200" dirty="0" smtClean="0">
                <a:solidFill>
                  <a:srgbClr val="CC006A"/>
                </a:solidFill>
                <a:latin typeface="Frutiger LT Std 77 Black Cn"/>
                <a:cs typeface="Frutiger LT Std 77 Black Cn"/>
              </a:rPr>
              <a:t>Durchführen</a:t>
            </a:r>
            <a:endParaRPr lang="de-DE" sz="4200" dirty="0">
              <a:solidFill>
                <a:srgbClr val="CC006A"/>
              </a:solidFill>
              <a:latin typeface="Frutiger LT Std 77 Black Cn"/>
              <a:cs typeface="Frutiger LT Std 77 Black Cn"/>
            </a:endParaRPr>
          </a:p>
        </p:txBody>
      </p:sp>
      <p:sp>
        <p:nvSpPr>
          <p:cNvPr id="11" name="Textfeld 10"/>
          <p:cNvSpPr txBox="1"/>
          <p:nvPr/>
        </p:nvSpPr>
        <p:spPr>
          <a:xfrm>
            <a:off x="2266318" y="5327199"/>
            <a:ext cx="3839999" cy="677108"/>
          </a:xfrm>
          <a:prstGeom prst="rect">
            <a:avLst/>
          </a:prstGeom>
          <a:noFill/>
        </p:spPr>
        <p:txBody>
          <a:bodyPr wrap="none" rtlCol="0">
            <a:spAutoFit/>
          </a:bodyPr>
          <a:lstStyle/>
          <a:p>
            <a:r>
              <a:rPr lang="de-DE" sz="3800" dirty="0" smtClean="0">
                <a:solidFill>
                  <a:srgbClr val="CC006A"/>
                </a:solidFill>
                <a:latin typeface="Frutiger LT Std 77 Black Cn"/>
                <a:cs typeface="Frutiger LT Std 77 Black Cn"/>
              </a:rPr>
              <a:t>Feedback nutzen</a:t>
            </a:r>
            <a:endParaRPr lang="de-DE" sz="3800" dirty="0">
              <a:solidFill>
                <a:srgbClr val="CC006A"/>
              </a:solidFill>
              <a:latin typeface="Frutiger LT Std 77 Black Cn"/>
              <a:cs typeface="Frutiger LT Std 77 Black Cn"/>
            </a:endParaRPr>
          </a:p>
        </p:txBody>
      </p:sp>
      <p:sp>
        <p:nvSpPr>
          <p:cNvPr id="12" name="Textfeld 11"/>
          <p:cNvSpPr txBox="1"/>
          <p:nvPr/>
        </p:nvSpPr>
        <p:spPr>
          <a:xfrm>
            <a:off x="6768354" y="6475515"/>
            <a:ext cx="2078412" cy="307777"/>
          </a:xfrm>
          <a:prstGeom prst="rect">
            <a:avLst/>
          </a:prstGeom>
          <a:noFill/>
        </p:spPr>
        <p:txBody>
          <a:bodyPr wrap="none" rtlCol="0">
            <a:spAutoFit/>
          </a:bodyPr>
          <a:lstStyle/>
          <a:p>
            <a:r>
              <a:rPr lang="de-DE" sz="1400" dirty="0">
                <a:latin typeface="Frutiger LT Std 57 Cn"/>
                <a:cs typeface="Frutiger LT Std 57 Cn"/>
              </a:rPr>
              <a:t>© 2015 </a:t>
            </a:r>
            <a:r>
              <a:rPr lang="de-DE" sz="1400" dirty="0" err="1">
                <a:latin typeface="Frutiger LT Std 57 Cn"/>
                <a:cs typeface="Frutiger LT Std 57 Cn"/>
              </a:rPr>
              <a:t>www.buetefisch.de</a:t>
            </a:r>
            <a:endParaRPr lang="de-DE" sz="1400" dirty="0">
              <a:latin typeface="Frutiger LT Std 57 Cn"/>
              <a:cs typeface="Frutiger LT Std 57 Cn"/>
            </a:endParaRPr>
          </a:p>
        </p:txBody>
      </p:sp>
      <p:sp>
        <p:nvSpPr>
          <p:cNvPr id="13" name="Rechteck 12"/>
          <p:cNvSpPr/>
          <p:nvPr/>
        </p:nvSpPr>
        <p:spPr>
          <a:xfrm>
            <a:off x="1433119" y="2492150"/>
            <a:ext cx="2638875" cy="646331"/>
          </a:xfrm>
          <a:prstGeom prst="rect">
            <a:avLst/>
          </a:prstGeom>
        </p:spPr>
        <p:txBody>
          <a:bodyPr wrap="none">
            <a:spAutoFit/>
          </a:bodyPr>
          <a:lstStyle/>
          <a:p>
            <a:r>
              <a:rPr lang="de-DE" sz="3600" dirty="0" smtClean="0">
                <a:solidFill>
                  <a:schemeClr val="bg1">
                    <a:lumMod val="50000"/>
                  </a:schemeClr>
                </a:solidFill>
                <a:latin typeface="Frutiger LT Std 77 Black Cn"/>
                <a:cs typeface="Frutiger LT Std 77 Black Cn"/>
              </a:rPr>
              <a:t>Informieren</a:t>
            </a:r>
            <a:endParaRPr lang="de-DE" sz="3600" dirty="0">
              <a:solidFill>
                <a:schemeClr val="bg1">
                  <a:lumMod val="50000"/>
                </a:schemeClr>
              </a:solidFill>
              <a:latin typeface="Frutiger LT Std 77 Black Cn"/>
              <a:cs typeface="Frutiger LT Std 77 Black Cn"/>
            </a:endParaRPr>
          </a:p>
        </p:txBody>
      </p:sp>
      <p:sp>
        <p:nvSpPr>
          <p:cNvPr id="14" name="Rechteck 13"/>
          <p:cNvSpPr/>
          <p:nvPr/>
        </p:nvSpPr>
        <p:spPr>
          <a:xfrm>
            <a:off x="4127350" y="2263194"/>
            <a:ext cx="2954603" cy="769441"/>
          </a:xfrm>
          <a:prstGeom prst="rect">
            <a:avLst/>
          </a:prstGeom>
        </p:spPr>
        <p:txBody>
          <a:bodyPr wrap="none">
            <a:spAutoFit/>
          </a:bodyPr>
          <a:lstStyle/>
          <a:p>
            <a:r>
              <a:rPr lang="de-DE" sz="4400" dirty="0" smtClean="0">
                <a:solidFill>
                  <a:schemeClr val="bg1">
                    <a:lumMod val="50000"/>
                  </a:schemeClr>
                </a:solidFill>
                <a:latin typeface="Frutiger LT Std 77 Black Cn"/>
                <a:cs typeface="Frutiger LT Std 77 Black Cn"/>
              </a:rPr>
              <a:t>Motivieren</a:t>
            </a:r>
            <a:endParaRPr lang="de-DE" sz="4400" dirty="0">
              <a:solidFill>
                <a:schemeClr val="bg1">
                  <a:lumMod val="50000"/>
                </a:schemeClr>
              </a:solidFill>
              <a:latin typeface="Frutiger LT Std 77 Black Cn"/>
              <a:cs typeface="Frutiger LT Std 77 Black Cn"/>
            </a:endParaRPr>
          </a:p>
        </p:txBody>
      </p:sp>
      <p:sp>
        <p:nvSpPr>
          <p:cNvPr id="15" name="Rechteck 14"/>
          <p:cNvSpPr/>
          <p:nvPr/>
        </p:nvSpPr>
        <p:spPr>
          <a:xfrm>
            <a:off x="3033169" y="3014994"/>
            <a:ext cx="3073148" cy="707886"/>
          </a:xfrm>
          <a:prstGeom prst="rect">
            <a:avLst/>
          </a:prstGeom>
        </p:spPr>
        <p:txBody>
          <a:bodyPr wrap="none">
            <a:spAutoFit/>
          </a:bodyPr>
          <a:lstStyle/>
          <a:p>
            <a:r>
              <a:rPr lang="de-DE" sz="4000" dirty="0" smtClean="0">
                <a:solidFill>
                  <a:schemeClr val="bg1">
                    <a:lumMod val="50000"/>
                  </a:schemeClr>
                </a:solidFill>
                <a:latin typeface="Frutiger LT Std 77 Black Cn"/>
                <a:cs typeface="Frutiger LT Std 77 Black Cn"/>
              </a:rPr>
              <a:t>Austauschen</a:t>
            </a:r>
            <a:endParaRPr lang="de-DE" sz="4000" dirty="0">
              <a:solidFill>
                <a:schemeClr val="bg1">
                  <a:lumMod val="50000"/>
                </a:schemeClr>
              </a:solidFill>
              <a:latin typeface="Frutiger LT Std 77 Black Cn"/>
              <a:cs typeface="Frutiger LT Std 77 Black Cn"/>
            </a:endParaRPr>
          </a:p>
        </p:txBody>
      </p:sp>
      <p:sp>
        <p:nvSpPr>
          <p:cNvPr id="16" name="Rechteck 15"/>
          <p:cNvSpPr/>
          <p:nvPr/>
        </p:nvSpPr>
        <p:spPr>
          <a:xfrm>
            <a:off x="1663296" y="1293312"/>
            <a:ext cx="6622836" cy="769441"/>
          </a:xfrm>
          <a:prstGeom prst="rect">
            <a:avLst/>
          </a:prstGeom>
        </p:spPr>
        <p:txBody>
          <a:bodyPr wrap="none">
            <a:spAutoFit/>
          </a:bodyPr>
          <a:lstStyle/>
          <a:p>
            <a:r>
              <a:rPr lang="de-DE" sz="4400" dirty="0" smtClean="0">
                <a:solidFill>
                  <a:schemeClr val="bg1">
                    <a:lumMod val="50000"/>
                  </a:schemeClr>
                </a:solidFill>
                <a:latin typeface="Frutiger LT Std 77 Black Cn"/>
                <a:cs typeface="Frutiger LT Std 77 Black Cn"/>
              </a:rPr>
              <a:t>Professionell Netzwerken</a:t>
            </a:r>
            <a:endParaRPr lang="de-DE" sz="4400" dirty="0">
              <a:solidFill>
                <a:schemeClr val="bg1">
                  <a:lumMod val="50000"/>
                </a:schemeClr>
              </a:solidFill>
              <a:latin typeface="Frutiger LT Std 77 Black Cn"/>
              <a:cs typeface="Frutiger LT Std 77 Black Cn"/>
            </a:endParaRPr>
          </a:p>
        </p:txBody>
      </p:sp>
      <p:sp>
        <p:nvSpPr>
          <p:cNvPr id="18" name="Rechteck 17"/>
          <p:cNvSpPr/>
          <p:nvPr/>
        </p:nvSpPr>
        <p:spPr>
          <a:xfrm>
            <a:off x="5554220" y="3955090"/>
            <a:ext cx="2004907" cy="815608"/>
          </a:xfrm>
          <a:prstGeom prst="rect">
            <a:avLst/>
          </a:prstGeom>
        </p:spPr>
        <p:txBody>
          <a:bodyPr wrap="none">
            <a:spAutoFit/>
          </a:bodyPr>
          <a:lstStyle/>
          <a:p>
            <a:r>
              <a:rPr lang="de-DE" sz="4700" dirty="0" smtClean="0">
                <a:solidFill>
                  <a:srgbClr val="CC006A"/>
                </a:solidFill>
                <a:latin typeface="Frutiger LT Std 77 Black Cn"/>
                <a:cs typeface="Frutiger LT Std 77 Black Cn"/>
              </a:rPr>
              <a:t>Planen</a:t>
            </a:r>
            <a:endParaRPr lang="de-DE" sz="4700" dirty="0">
              <a:solidFill>
                <a:srgbClr val="CC006A"/>
              </a:solidFill>
              <a:latin typeface="Frutiger LT Std 77 Black Cn"/>
              <a:cs typeface="Frutiger LT Std 77 Black Cn"/>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41993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hteck 5"/>
          <p:cNvSpPr/>
          <p:nvPr/>
        </p:nvSpPr>
        <p:spPr>
          <a:xfrm>
            <a:off x="-299876" y="0"/>
            <a:ext cx="9443876" cy="7321080"/>
          </a:xfrm>
          <a:prstGeom prst="rect">
            <a:avLst/>
          </a:prstGeom>
          <a:solidFill>
            <a:srgbClr val="CC006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Untertitel 2"/>
          <p:cNvSpPr>
            <a:spLocks noGrp="1"/>
          </p:cNvSpPr>
          <p:nvPr>
            <p:ph type="subTitle" idx="1"/>
          </p:nvPr>
        </p:nvSpPr>
        <p:spPr>
          <a:xfrm>
            <a:off x="1242221" y="1520395"/>
            <a:ext cx="6711703" cy="4118405"/>
          </a:xfrm>
        </p:spPr>
        <p:txBody>
          <a:bodyPr>
            <a:normAutofit/>
          </a:bodyPr>
          <a:lstStyle/>
          <a:p>
            <a:r>
              <a:rPr lang="de-DE" sz="3600" dirty="0" smtClean="0">
                <a:solidFill>
                  <a:schemeClr val="bg1"/>
                </a:solidFill>
                <a:latin typeface="Frutiger LT Std 57 Cn"/>
                <a:cs typeface="Frutiger LT Std 57 Cn"/>
              </a:rPr>
              <a:t>Welche Dinge packen Sie </a:t>
            </a:r>
            <a:br>
              <a:rPr lang="de-DE" sz="3600" dirty="0" smtClean="0">
                <a:solidFill>
                  <a:schemeClr val="bg1"/>
                </a:solidFill>
                <a:latin typeface="Frutiger LT Std 57 Cn"/>
                <a:cs typeface="Frutiger LT Std 57 Cn"/>
              </a:rPr>
            </a:br>
            <a:r>
              <a:rPr lang="de-DE" sz="3600" dirty="0" smtClean="0">
                <a:solidFill>
                  <a:schemeClr val="bg1"/>
                </a:solidFill>
                <a:latin typeface="Frutiger LT Std 57 Cn"/>
                <a:cs typeface="Frutiger LT Std 57 Cn"/>
              </a:rPr>
              <a:t>gleich nächste Woche an</a:t>
            </a:r>
            <a:r>
              <a:rPr lang="de-DE" sz="3600" dirty="0" smtClean="0">
                <a:solidFill>
                  <a:schemeClr val="bg1"/>
                </a:solidFill>
                <a:latin typeface="Frutiger LT Std 57 Cn"/>
                <a:cs typeface="Frutiger LT Std 57 Cn"/>
              </a:rPr>
              <a:t>?</a:t>
            </a:r>
          </a:p>
          <a:p>
            <a:endParaRPr lang="de-DE" sz="3600" dirty="0" smtClean="0">
              <a:solidFill>
                <a:schemeClr val="bg1"/>
              </a:solidFill>
              <a:latin typeface="Frutiger LT Std 57 Cn"/>
              <a:cs typeface="Frutiger LT Std 57 Cn"/>
            </a:endParaRPr>
          </a:p>
          <a:p>
            <a:r>
              <a:rPr lang="de-DE" sz="3600" smtClean="0">
                <a:solidFill>
                  <a:schemeClr val="bg1"/>
                </a:solidFill>
                <a:latin typeface="Frutiger LT Std 57 Cn"/>
                <a:cs typeface="Frutiger LT Std 57 Cn"/>
              </a:rPr>
              <a:t>Was später</a:t>
            </a:r>
            <a:r>
              <a:rPr lang="de-DE" sz="3600" dirty="0" smtClean="0">
                <a:solidFill>
                  <a:schemeClr val="bg1"/>
                </a:solidFill>
                <a:latin typeface="Frutiger LT Std 57 Cn"/>
                <a:cs typeface="Frutiger LT Std 57 Cn"/>
              </a:rPr>
              <a:t>?</a:t>
            </a:r>
          </a:p>
          <a:p>
            <a:endParaRPr lang="de-DE" sz="3600" dirty="0" smtClean="0">
              <a:solidFill>
                <a:schemeClr val="bg1"/>
              </a:solidFill>
              <a:latin typeface="Frutiger LT Std 57 Cn"/>
              <a:cs typeface="Frutiger LT Std 57 Cn"/>
            </a:endParaRPr>
          </a:p>
          <a:p>
            <a:endParaRPr lang="de-DE" sz="3600" dirty="0">
              <a:solidFill>
                <a:schemeClr val="bg1"/>
              </a:solidFill>
              <a:latin typeface="Frutiger LT Std 57 Cn"/>
              <a:cs typeface="Frutiger LT Std 57 Cn"/>
            </a:endParaRPr>
          </a:p>
        </p:txBody>
      </p:sp>
      <p:sp>
        <p:nvSpPr>
          <p:cNvPr id="4" name="Textfeld 3"/>
          <p:cNvSpPr txBox="1"/>
          <p:nvPr/>
        </p:nvSpPr>
        <p:spPr>
          <a:xfrm>
            <a:off x="6768354" y="6475515"/>
            <a:ext cx="2078412" cy="307777"/>
          </a:xfrm>
          <a:prstGeom prst="rect">
            <a:avLst/>
          </a:prstGeom>
          <a:noFill/>
        </p:spPr>
        <p:txBody>
          <a:bodyPr wrap="none" rtlCol="0">
            <a:spAutoFit/>
          </a:bodyPr>
          <a:lstStyle/>
          <a:p>
            <a:r>
              <a:rPr lang="de-DE" sz="1400" dirty="0">
                <a:latin typeface="Frutiger LT Std 57 Cn"/>
                <a:cs typeface="Frutiger LT Std 57 Cn"/>
              </a:rPr>
              <a:t>© 2015 </a:t>
            </a:r>
            <a:r>
              <a:rPr lang="de-DE" sz="1400" dirty="0" err="1">
                <a:latin typeface="Frutiger LT Std 57 Cn"/>
                <a:cs typeface="Frutiger LT Std 57 Cn"/>
              </a:rPr>
              <a:t>www.buetefisch.de</a:t>
            </a:r>
            <a:endParaRPr lang="de-DE" sz="1400" dirty="0">
              <a:latin typeface="Frutiger LT Std 57 Cn"/>
              <a:cs typeface="Frutiger LT Std 57 Cn"/>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293822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feld 6"/>
          <p:cNvSpPr txBox="1"/>
          <p:nvPr/>
        </p:nvSpPr>
        <p:spPr>
          <a:xfrm>
            <a:off x="3077880" y="5267180"/>
            <a:ext cx="3257177" cy="615553"/>
          </a:xfrm>
          <a:prstGeom prst="rect">
            <a:avLst/>
          </a:prstGeom>
          <a:noFill/>
        </p:spPr>
        <p:txBody>
          <a:bodyPr wrap="square" rtlCol="0">
            <a:spAutoFit/>
          </a:bodyPr>
          <a:lstStyle/>
          <a:p>
            <a:r>
              <a:rPr lang="de-DE" sz="3400" dirty="0" smtClean="0">
                <a:solidFill>
                  <a:srgbClr val="CC006A"/>
                </a:solidFill>
                <a:latin typeface="Frutiger LT Std 77 Black Cn"/>
                <a:cs typeface="Frutiger LT Std 77 Black Cn"/>
              </a:rPr>
              <a:t>(Wenn er darf.)</a:t>
            </a:r>
            <a:endParaRPr lang="de-DE" sz="3400" dirty="0">
              <a:solidFill>
                <a:srgbClr val="CC006A"/>
              </a:solidFill>
              <a:latin typeface="Frutiger LT Std 77 Black Cn"/>
              <a:cs typeface="Frutiger LT Std 77 Black Cn"/>
            </a:endParaRPr>
          </a:p>
        </p:txBody>
      </p:sp>
      <p:sp>
        <p:nvSpPr>
          <p:cNvPr id="8" name="Textfeld 7"/>
          <p:cNvSpPr txBox="1"/>
          <p:nvPr/>
        </p:nvSpPr>
        <p:spPr>
          <a:xfrm>
            <a:off x="6768354" y="6475515"/>
            <a:ext cx="2078412" cy="307777"/>
          </a:xfrm>
          <a:prstGeom prst="rect">
            <a:avLst/>
          </a:prstGeom>
          <a:noFill/>
        </p:spPr>
        <p:txBody>
          <a:bodyPr wrap="none" rtlCol="0">
            <a:spAutoFit/>
          </a:bodyPr>
          <a:lstStyle/>
          <a:p>
            <a:r>
              <a:rPr lang="de-DE" sz="1400" dirty="0">
                <a:latin typeface="Frutiger LT Std 57 Cn"/>
                <a:cs typeface="Frutiger LT Std 57 Cn"/>
              </a:rPr>
              <a:t>© 2015 </a:t>
            </a:r>
            <a:r>
              <a:rPr lang="de-DE" sz="1400" dirty="0" err="1">
                <a:latin typeface="Frutiger LT Std 57 Cn"/>
                <a:cs typeface="Frutiger LT Std 57 Cn"/>
              </a:rPr>
              <a:t>www.buetefisch.de</a:t>
            </a:r>
            <a:endParaRPr lang="de-DE" sz="1400" dirty="0">
              <a:latin typeface="Frutiger LT Std 57 Cn"/>
              <a:cs typeface="Frutiger LT Std 57 Cn"/>
            </a:endParaRPr>
          </a:p>
        </p:txBody>
      </p:sp>
      <p:pic>
        <p:nvPicPr>
          <p:cNvPr id="3" name="Bild 2" descr="Säge_11143240_l.jpg"/>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6607" t="22092" r="6169" b="17612"/>
          <a:stretch/>
        </p:blipFill>
        <p:spPr>
          <a:xfrm rot="20569549">
            <a:off x="335816" y="1226716"/>
            <a:ext cx="8515541" cy="2750709"/>
          </a:xfrm>
          <a:prstGeom prst="rect">
            <a:avLst/>
          </a:prstGeom>
        </p:spPr>
      </p:pic>
      <p:sp>
        <p:nvSpPr>
          <p:cNvPr id="6" name="Textfeld 5"/>
          <p:cNvSpPr txBox="1"/>
          <p:nvPr/>
        </p:nvSpPr>
        <p:spPr>
          <a:xfrm>
            <a:off x="1811921" y="947833"/>
            <a:ext cx="4523136" cy="1015663"/>
          </a:xfrm>
          <a:prstGeom prst="rect">
            <a:avLst/>
          </a:prstGeom>
          <a:noFill/>
        </p:spPr>
        <p:txBody>
          <a:bodyPr wrap="square" rtlCol="0">
            <a:spAutoFit/>
          </a:bodyPr>
          <a:lstStyle/>
          <a:p>
            <a:r>
              <a:rPr lang="de-DE" sz="6000" dirty="0" smtClean="0">
                <a:latin typeface="Frutiger LT Std 77 Black Cn"/>
                <a:cs typeface="Frutiger LT Std 77 Black Cn"/>
              </a:rPr>
              <a:t>Wer will …</a:t>
            </a:r>
            <a:endParaRPr lang="de-DE" sz="6000" dirty="0">
              <a:latin typeface="Frutiger LT Std 77 Black Cn"/>
              <a:cs typeface="Frutiger LT Std 77 Black Cn"/>
            </a:endParaRPr>
          </a:p>
        </p:txBody>
      </p:sp>
      <p:sp>
        <p:nvSpPr>
          <p:cNvPr id="9" name="Textfeld 8"/>
          <p:cNvSpPr txBox="1"/>
          <p:nvPr/>
        </p:nvSpPr>
        <p:spPr>
          <a:xfrm rot="20536905">
            <a:off x="3738648" y="2889884"/>
            <a:ext cx="6321778" cy="830997"/>
          </a:xfrm>
          <a:prstGeom prst="rect">
            <a:avLst/>
          </a:prstGeom>
          <a:noFill/>
        </p:spPr>
        <p:txBody>
          <a:bodyPr wrap="square" rtlCol="0">
            <a:spAutoFit/>
          </a:bodyPr>
          <a:lstStyle/>
          <a:p>
            <a:r>
              <a:rPr lang="de-DE" sz="4800" dirty="0" smtClean="0">
                <a:latin typeface="Frutiger LT Std 77 Black Cn"/>
                <a:cs typeface="Frutiger LT Std 77 Black Cn"/>
              </a:rPr>
              <a:t>wird können!</a:t>
            </a:r>
            <a:endParaRPr lang="de-DE" sz="4800" dirty="0">
              <a:latin typeface="Frutiger LT Std 77 Black Cn"/>
              <a:cs typeface="Frutiger LT Std 77 Black Cn"/>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771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9"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hteck 5"/>
          <p:cNvSpPr/>
          <p:nvPr/>
        </p:nvSpPr>
        <p:spPr>
          <a:xfrm>
            <a:off x="-299876" y="0"/>
            <a:ext cx="9443876" cy="7321080"/>
          </a:xfrm>
          <a:prstGeom prst="rect">
            <a:avLst/>
          </a:prstGeom>
          <a:solidFill>
            <a:srgbClr val="CC006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Untertitel 2"/>
          <p:cNvSpPr>
            <a:spLocks noGrp="1"/>
          </p:cNvSpPr>
          <p:nvPr>
            <p:ph type="subTitle" idx="1"/>
          </p:nvPr>
        </p:nvSpPr>
        <p:spPr>
          <a:xfrm>
            <a:off x="1242221" y="1520395"/>
            <a:ext cx="6711703" cy="4118405"/>
          </a:xfrm>
        </p:spPr>
        <p:txBody>
          <a:bodyPr>
            <a:normAutofit/>
          </a:bodyPr>
          <a:lstStyle/>
          <a:p>
            <a:r>
              <a:rPr lang="de-DE" sz="3600" dirty="0" smtClean="0">
                <a:solidFill>
                  <a:schemeClr val="bg1"/>
                </a:solidFill>
                <a:latin typeface="Frutiger LT Std 57 Cn"/>
                <a:cs typeface="Frutiger LT Std 57 Cn"/>
              </a:rPr>
              <a:t>Zu wem genau, wären bessere Beziehungen wichtig, um Ihre Probleme zu lösen?</a:t>
            </a:r>
            <a:endParaRPr lang="de-DE" sz="3600" dirty="0">
              <a:solidFill>
                <a:schemeClr val="bg1"/>
              </a:solidFill>
              <a:latin typeface="Frutiger LT Std 57 Cn"/>
              <a:cs typeface="Frutiger LT Std 57 Cn"/>
            </a:endParaRPr>
          </a:p>
        </p:txBody>
      </p:sp>
      <p:sp>
        <p:nvSpPr>
          <p:cNvPr id="4" name="Textfeld 3"/>
          <p:cNvSpPr txBox="1"/>
          <p:nvPr/>
        </p:nvSpPr>
        <p:spPr>
          <a:xfrm>
            <a:off x="6768354" y="6475515"/>
            <a:ext cx="2078412" cy="307777"/>
          </a:xfrm>
          <a:prstGeom prst="rect">
            <a:avLst/>
          </a:prstGeom>
          <a:noFill/>
        </p:spPr>
        <p:txBody>
          <a:bodyPr wrap="none" rtlCol="0">
            <a:spAutoFit/>
          </a:bodyPr>
          <a:lstStyle/>
          <a:p>
            <a:r>
              <a:rPr lang="de-DE" sz="1400" dirty="0">
                <a:latin typeface="Frutiger LT Std 57 Cn"/>
                <a:cs typeface="Frutiger LT Std 57 Cn"/>
              </a:rPr>
              <a:t>© 2015 </a:t>
            </a:r>
            <a:r>
              <a:rPr lang="de-DE" sz="1400" dirty="0" err="1">
                <a:latin typeface="Frutiger LT Std 57 Cn"/>
                <a:cs typeface="Frutiger LT Std 57 Cn"/>
              </a:rPr>
              <a:t>www.buetefisch.de</a:t>
            </a:r>
            <a:endParaRPr lang="de-DE" sz="1400" dirty="0">
              <a:latin typeface="Frutiger LT Std 57 Cn"/>
              <a:cs typeface="Frutiger LT Std 57 Cn"/>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29382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 name="Textfeld 62"/>
          <p:cNvSpPr txBox="1"/>
          <p:nvPr/>
        </p:nvSpPr>
        <p:spPr>
          <a:xfrm>
            <a:off x="836705" y="5244356"/>
            <a:ext cx="3257177" cy="615553"/>
          </a:xfrm>
          <a:prstGeom prst="rect">
            <a:avLst/>
          </a:prstGeom>
          <a:noFill/>
        </p:spPr>
        <p:txBody>
          <a:bodyPr wrap="square" rtlCol="0">
            <a:spAutoFit/>
          </a:bodyPr>
          <a:lstStyle/>
          <a:p>
            <a:r>
              <a:rPr lang="de-DE" sz="3400" dirty="0" smtClean="0">
                <a:latin typeface="Frutiger LT Std 77 Black Cn"/>
                <a:cs typeface="Frutiger LT Std 77 Black Cn"/>
              </a:rPr>
              <a:t>Vertrauen</a:t>
            </a:r>
            <a:endParaRPr lang="de-DE" sz="3400" dirty="0">
              <a:latin typeface="Frutiger LT Std 77 Black Cn"/>
              <a:cs typeface="Frutiger LT Std 77 Black Cn"/>
            </a:endParaRPr>
          </a:p>
        </p:txBody>
      </p:sp>
      <p:sp>
        <p:nvSpPr>
          <p:cNvPr id="91" name="Textfeld 90"/>
          <p:cNvSpPr txBox="1"/>
          <p:nvPr/>
        </p:nvSpPr>
        <p:spPr>
          <a:xfrm>
            <a:off x="4497286" y="4879837"/>
            <a:ext cx="2300946" cy="615553"/>
          </a:xfrm>
          <a:prstGeom prst="rect">
            <a:avLst/>
          </a:prstGeom>
          <a:noFill/>
        </p:spPr>
        <p:txBody>
          <a:bodyPr wrap="square" rtlCol="0">
            <a:spAutoFit/>
          </a:bodyPr>
          <a:lstStyle/>
          <a:p>
            <a:r>
              <a:rPr lang="de-DE" sz="3400" dirty="0" smtClean="0">
                <a:latin typeface="Frutiger LT Std 77 Black Cn"/>
                <a:cs typeface="Frutiger LT Std 77 Black Cn"/>
              </a:rPr>
              <a:t>Akzeptanz</a:t>
            </a:r>
            <a:endParaRPr lang="de-DE" sz="3400" dirty="0">
              <a:latin typeface="Frutiger LT Std 77 Black Cn"/>
              <a:cs typeface="Frutiger LT Std 77 Black Cn"/>
            </a:endParaRPr>
          </a:p>
        </p:txBody>
      </p:sp>
      <p:cxnSp>
        <p:nvCxnSpPr>
          <p:cNvPr id="69" name="Gerade Verbindung 68"/>
          <p:cNvCxnSpPr/>
          <p:nvPr/>
        </p:nvCxnSpPr>
        <p:spPr>
          <a:xfrm flipV="1">
            <a:off x="2091765" y="4049059"/>
            <a:ext cx="1217553" cy="1195295"/>
          </a:xfrm>
          <a:prstGeom prst="line">
            <a:avLst/>
          </a:prstGeom>
          <a:ln>
            <a:solidFill>
              <a:srgbClr val="CC006A"/>
            </a:solidFill>
          </a:ln>
        </p:spPr>
        <p:style>
          <a:lnRef idx="2">
            <a:schemeClr val="accent1"/>
          </a:lnRef>
          <a:fillRef idx="0">
            <a:schemeClr val="accent1"/>
          </a:fillRef>
          <a:effectRef idx="1">
            <a:schemeClr val="accent1"/>
          </a:effectRef>
          <a:fontRef idx="minor">
            <a:schemeClr val="tx1"/>
          </a:fontRef>
        </p:style>
      </p:cxnSp>
      <p:pic>
        <p:nvPicPr>
          <p:cNvPr id="4" name="Inhaltsplatzhalter 3" descr="Zauberstab_6106138_l.jpg"/>
          <p:cNvPicPr>
            <a:picLocks noGrp="1" noChangeAspect="1"/>
          </p:cNvPicPr>
          <p:nvPr>
            <p:ph idx="1"/>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7206" t="8718" b="8753"/>
          <a:stretch/>
        </p:blipFill>
        <p:spPr>
          <a:xfrm>
            <a:off x="3309318" y="0"/>
            <a:ext cx="5834682" cy="3477408"/>
          </a:xfrm>
        </p:spPr>
      </p:pic>
      <p:cxnSp>
        <p:nvCxnSpPr>
          <p:cNvPr id="62" name="Gerade Verbindung 61"/>
          <p:cNvCxnSpPr/>
          <p:nvPr/>
        </p:nvCxnSpPr>
        <p:spPr>
          <a:xfrm>
            <a:off x="3139757" y="1822824"/>
            <a:ext cx="505890" cy="1030941"/>
          </a:xfrm>
          <a:prstGeom prst="line">
            <a:avLst/>
          </a:prstGeom>
          <a:ln w="28575" cmpd="sng">
            <a:solidFill>
              <a:srgbClr val="CC006A"/>
            </a:solidFill>
          </a:ln>
        </p:spPr>
        <p:style>
          <a:lnRef idx="2">
            <a:schemeClr val="accent1"/>
          </a:lnRef>
          <a:fillRef idx="0">
            <a:schemeClr val="accent1"/>
          </a:fillRef>
          <a:effectRef idx="1">
            <a:schemeClr val="accent1"/>
          </a:effectRef>
          <a:fontRef idx="minor">
            <a:schemeClr val="tx1"/>
          </a:fontRef>
        </p:style>
      </p:cxnSp>
      <p:cxnSp>
        <p:nvCxnSpPr>
          <p:cNvPr id="95" name="Gerade Verbindung 94"/>
          <p:cNvCxnSpPr/>
          <p:nvPr/>
        </p:nvCxnSpPr>
        <p:spPr>
          <a:xfrm>
            <a:off x="4497286" y="4049059"/>
            <a:ext cx="851653" cy="845719"/>
          </a:xfrm>
          <a:prstGeom prst="line">
            <a:avLst/>
          </a:prstGeom>
          <a:ln w="28575" cmpd="sng">
            <a:solidFill>
              <a:srgbClr val="CC006A"/>
            </a:solidFill>
          </a:ln>
        </p:spPr>
        <p:style>
          <a:lnRef idx="2">
            <a:schemeClr val="accent1"/>
          </a:lnRef>
          <a:fillRef idx="0">
            <a:schemeClr val="accent1"/>
          </a:fillRef>
          <a:effectRef idx="1">
            <a:schemeClr val="accent1"/>
          </a:effectRef>
          <a:fontRef idx="minor">
            <a:schemeClr val="tx1"/>
          </a:fontRef>
        </p:style>
      </p:cxnSp>
      <p:sp>
        <p:nvSpPr>
          <p:cNvPr id="121" name="Textfeld 120"/>
          <p:cNvSpPr txBox="1"/>
          <p:nvPr/>
        </p:nvSpPr>
        <p:spPr>
          <a:xfrm>
            <a:off x="2704168" y="2868706"/>
            <a:ext cx="2599948" cy="1015663"/>
          </a:xfrm>
          <a:prstGeom prst="rect">
            <a:avLst/>
          </a:prstGeom>
          <a:noFill/>
        </p:spPr>
        <p:txBody>
          <a:bodyPr wrap="square" rtlCol="0">
            <a:spAutoFit/>
          </a:bodyPr>
          <a:lstStyle/>
          <a:p>
            <a:r>
              <a:rPr lang="de-DE" sz="6000" dirty="0" smtClean="0">
                <a:latin typeface="Frutiger LT Std 77 Black Cn"/>
                <a:cs typeface="Frutiger LT Std 77 Black Cn"/>
              </a:rPr>
              <a:t>Image</a:t>
            </a:r>
            <a:endParaRPr lang="de-DE" sz="6000" dirty="0">
              <a:latin typeface="Frutiger LT Std 77 Black Cn"/>
              <a:cs typeface="Frutiger LT Std 77 Black Cn"/>
            </a:endParaRPr>
          </a:p>
        </p:txBody>
      </p:sp>
      <p:sp>
        <p:nvSpPr>
          <p:cNvPr id="60" name="Textfeld 59"/>
          <p:cNvSpPr txBox="1"/>
          <p:nvPr/>
        </p:nvSpPr>
        <p:spPr>
          <a:xfrm>
            <a:off x="1623229" y="988962"/>
            <a:ext cx="2734236" cy="615553"/>
          </a:xfrm>
          <a:prstGeom prst="rect">
            <a:avLst/>
          </a:prstGeom>
          <a:noFill/>
        </p:spPr>
        <p:txBody>
          <a:bodyPr wrap="square" rtlCol="0">
            <a:spAutoFit/>
          </a:bodyPr>
          <a:lstStyle/>
          <a:p>
            <a:r>
              <a:rPr lang="de-DE" sz="3400" dirty="0" smtClean="0">
                <a:latin typeface="Frutiger LT Std 77 Black Cn"/>
                <a:cs typeface="Frutiger LT Std 77 Black Cn"/>
              </a:rPr>
              <a:t>Bekanntheit</a:t>
            </a:r>
            <a:endParaRPr lang="de-DE" sz="3400" dirty="0">
              <a:latin typeface="Frutiger LT Std 77 Black Cn"/>
              <a:cs typeface="Frutiger LT Std 77 Black Cn"/>
            </a:endParaRPr>
          </a:p>
        </p:txBody>
      </p:sp>
      <p:sp>
        <p:nvSpPr>
          <p:cNvPr id="134" name="Textfeld 133"/>
          <p:cNvSpPr txBox="1"/>
          <p:nvPr/>
        </p:nvSpPr>
        <p:spPr>
          <a:xfrm>
            <a:off x="6768354" y="6475515"/>
            <a:ext cx="2078412" cy="307777"/>
          </a:xfrm>
          <a:prstGeom prst="rect">
            <a:avLst/>
          </a:prstGeom>
          <a:noFill/>
        </p:spPr>
        <p:txBody>
          <a:bodyPr wrap="none" rtlCol="0">
            <a:spAutoFit/>
          </a:bodyPr>
          <a:lstStyle/>
          <a:p>
            <a:r>
              <a:rPr lang="de-DE" sz="1400" dirty="0">
                <a:latin typeface="Frutiger LT Std 57 Cn"/>
                <a:cs typeface="Frutiger LT Std 57 Cn"/>
              </a:rPr>
              <a:t>© 2015 </a:t>
            </a:r>
            <a:r>
              <a:rPr lang="de-DE" sz="1400" dirty="0" err="1">
                <a:latin typeface="Frutiger LT Std 57 Cn"/>
                <a:cs typeface="Frutiger LT Std 57 Cn"/>
              </a:rPr>
              <a:t>www.buetefisch.de</a:t>
            </a:r>
            <a:endParaRPr lang="de-DE" sz="1400" dirty="0">
              <a:latin typeface="Frutiger LT Std 57 Cn"/>
              <a:cs typeface="Frutiger LT Std 57 Cn"/>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2280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blinds(horizontal)">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blinds(horizontal)">
                                      <p:cBhvr>
                                        <p:cTn id="12" dur="500"/>
                                        <p:tgtEl>
                                          <p:spTgt spid="6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blinds(horizontal)">
                                      <p:cBhvr>
                                        <p:cTn id="15" dur="500"/>
                                        <p:tgtEl>
                                          <p:spTgt spid="6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blinds(horizontal)">
                                      <p:cBhvr>
                                        <p:cTn id="20" dur="500"/>
                                        <p:tgtEl>
                                          <p:spTgt spid="6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blinds(horizontal)">
                                      <p:cBhvr>
                                        <p:cTn id="23" dur="500"/>
                                        <p:tgtEl>
                                          <p:spTgt spid="6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95"/>
                                        </p:tgtEl>
                                        <p:attrNameLst>
                                          <p:attrName>style.visibility</p:attrName>
                                        </p:attrNameLst>
                                      </p:cBhvr>
                                      <p:to>
                                        <p:strVal val="visible"/>
                                      </p:to>
                                    </p:set>
                                    <p:animEffect transition="in" filter="blinds(horizontal)">
                                      <p:cBhvr>
                                        <p:cTn id="28" dur="500"/>
                                        <p:tgtEl>
                                          <p:spTgt spid="9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blinds(horizontal)">
                                      <p:cBhvr>
                                        <p:cTn id="31"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91" grpId="0"/>
      <p:bldP spid="121" grpId="0"/>
      <p:bldP spid="60"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hteck 5"/>
          <p:cNvSpPr/>
          <p:nvPr/>
        </p:nvSpPr>
        <p:spPr>
          <a:xfrm>
            <a:off x="-299876" y="0"/>
            <a:ext cx="9443876" cy="7321080"/>
          </a:xfrm>
          <a:prstGeom prst="rect">
            <a:avLst/>
          </a:prstGeom>
          <a:solidFill>
            <a:srgbClr val="CC006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Untertitel 2"/>
          <p:cNvSpPr>
            <a:spLocks noGrp="1"/>
          </p:cNvSpPr>
          <p:nvPr>
            <p:ph type="subTitle" idx="1"/>
          </p:nvPr>
        </p:nvSpPr>
        <p:spPr>
          <a:xfrm>
            <a:off x="1242221" y="1520395"/>
            <a:ext cx="6711703" cy="4118405"/>
          </a:xfrm>
        </p:spPr>
        <p:txBody>
          <a:bodyPr>
            <a:normAutofit/>
          </a:bodyPr>
          <a:lstStyle/>
          <a:p>
            <a:r>
              <a:rPr lang="de-DE" sz="3600" dirty="0" smtClean="0">
                <a:solidFill>
                  <a:schemeClr val="bg1"/>
                </a:solidFill>
                <a:latin typeface="Frutiger LT Std 57 Cn"/>
                <a:cs typeface="Frutiger LT Std 57 Cn"/>
              </a:rPr>
              <a:t>In welchen Bereichen </a:t>
            </a:r>
            <a:br>
              <a:rPr lang="de-DE" sz="3600" dirty="0" smtClean="0">
                <a:solidFill>
                  <a:schemeClr val="bg1"/>
                </a:solidFill>
                <a:latin typeface="Frutiger LT Std 57 Cn"/>
                <a:cs typeface="Frutiger LT Std 57 Cn"/>
              </a:rPr>
            </a:br>
            <a:r>
              <a:rPr lang="de-DE" sz="3600" dirty="0" smtClean="0">
                <a:solidFill>
                  <a:schemeClr val="bg1"/>
                </a:solidFill>
                <a:latin typeface="Frutiger LT Std 57 Cn"/>
                <a:cs typeface="Frutiger LT Std 57 Cn"/>
              </a:rPr>
              <a:t>sollten Sie zuerst ansetzen?</a:t>
            </a:r>
          </a:p>
          <a:p>
            <a:endParaRPr lang="de-DE" sz="3600" dirty="0" smtClean="0">
              <a:solidFill>
                <a:schemeClr val="bg1"/>
              </a:solidFill>
              <a:latin typeface="Frutiger LT Std 57 Cn"/>
              <a:cs typeface="Frutiger LT Std 57 Cn"/>
            </a:endParaRPr>
          </a:p>
          <a:p>
            <a:r>
              <a:rPr lang="de-DE" sz="3600" dirty="0" smtClean="0">
                <a:solidFill>
                  <a:schemeClr val="bg1"/>
                </a:solidFill>
                <a:latin typeface="Frutiger LT Std 57 Cn"/>
                <a:cs typeface="Frutiger LT Std 57 Cn"/>
              </a:rPr>
              <a:t>Wer kann Sie dabei, </a:t>
            </a:r>
            <a:br>
              <a:rPr lang="de-DE" sz="3600" dirty="0" smtClean="0">
                <a:solidFill>
                  <a:schemeClr val="bg1"/>
                </a:solidFill>
                <a:latin typeface="Frutiger LT Std 57 Cn"/>
                <a:cs typeface="Frutiger LT Std 57 Cn"/>
              </a:rPr>
            </a:br>
            <a:r>
              <a:rPr lang="de-DE" sz="3600" dirty="0" smtClean="0">
                <a:solidFill>
                  <a:schemeClr val="bg1"/>
                </a:solidFill>
                <a:latin typeface="Frutiger LT Std 57 Cn"/>
                <a:cs typeface="Frutiger LT Std 57 Cn"/>
              </a:rPr>
              <a:t>und womit, unterstützen?</a:t>
            </a:r>
            <a:endParaRPr lang="de-DE" sz="3600" dirty="0">
              <a:solidFill>
                <a:schemeClr val="bg1"/>
              </a:solidFill>
              <a:latin typeface="Frutiger LT Std 57 Cn"/>
              <a:cs typeface="Frutiger LT Std 57 Cn"/>
            </a:endParaRPr>
          </a:p>
        </p:txBody>
      </p:sp>
      <p:sp>
        <p:nvSpPr>
          <p:cNvPr id="4" name="Textfeld 3"/>
          <p:cNvSpPr txBox="1"/>
          <p:nvPr/>
        </p:nvSpPr>
        <p:spPr>
          <a:xfrm>
            <a:off x="6768354" y="6475515"/>
            <a:ext cx="2078412" cy="307777"/>
          </a:xfrm>
          <a:prstGeom prst="rect">
            <a:avLst/>
          </a:prstGeom>
          <a:noFill/>
        </p:spPr>
        <p:txBody>
          <a:bodyPr wrap="none" rtlCol="0">
            <a:spAutoFit/>
          </a:bodyPr>
          <a:lstStyle/>
          <a:p>
            <a:r>
              <a:rPr lang="de-DE" sz="1400" dirty="0">
                <a:latin typeface="Frutiger LT Std 57 Cn"/>
                <a:cs typeface="Frutiger LT Std 57 Cn"/>
              </a:rPr>
              <a:t>© 2015 </a:t>
            </a:r>
            <a:r>
              <a:rPr lang="de-DE" sz="1400" dirty="0" err="1">
                <a:latin typeface="Frutiger LT Std 57 Cn"/>
                <a:cs typeface="Frutiger LT Std 57 Cn"/>
              </a:rPr>
              <a:t>www.buetefisch.de</a:t>
            </a:r>
            <a:endParaRPr lang="de-DE" sz="1400" dirty="0">
              <a:latin typeface="Frutiger LT Std 57 Cn"/>
              <a:cs typeface="Frutiger LT Std 57 Cn"/>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29382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 name="Textfeld 62"/>
          <p:cNvSpPr txBox="1"/>
          <p:nvPr/>
        </p:nvSpPr>
        <p:spPr>
          <a:xfrm>
            <a:off x="-410893" y="4580007"/>
            <a:ext cx="4527171" cy="1138773"/>
          </a:xfrm>
          <a:prstGeom prst="rect">
            <a:avLst/>
          </a:prstGeom>
          <a:noFill/>
        </p:spPr>
        <p:txBody>
          <a:bodyPr wrap="square" rtlCol="0">
            <a:spAutoFit/>
          </a:bodyPr>
          <a:lstStyle/>
          <a:p>
            <a:pPr algn="ctr"/>
            <a:r>
              <a:rPr lang="de-DE" sz="3400" dirty="0" smtClean="0">
                <a:latin typeface="Frutiger LT Std 77 Black Cn"/>
                <a:cs typeface="Frutiger LT Std 77 Black Cn"/>
              </a:rPr>
              <a:t>Gemeinsam </a:t>
            </a:r>
            <a:br>
              <a:rPr lang="de-DE" sz="3400" dirty="0" smtClean="0">
                <a:latin typeface="Frutiger LT Std 77 Black Cn"/>
                <a:cs typeface="Frutiger LT Std 77 Black Cn"/>
              </a:rPr>
            </a:br>
            <a:endParaRPr lang="de-DE" sz="3400" dirty="0">
              <a:solidFill>
                <a:srgbClr val="CC006A"/>
              </a:solidFill>
              <a:latin typeface="Frutiger LT Std 77 Black Cn"/>
              <a:cs typeface="Frutiger LT Std 77 Black Cn"/>
            </a:endParaRPr>
          </a:p>
        </p:txBody>
      </p:sp>
      <p:sp>
        <p:nvSpPr>
          <p:cNvPr id="91" name="Textfeld 90"/>
          <p:cNvSpPr txBox="1"/>
          <p:nvPr/>
        </p:nvSpPr>
        <p:spPr>
          <a:xfrm>
            <a:off x="3062925" y="5435626"/>
            <a:ext cx="3511192" cy="1138773"/>
          </a:xfrm>
          <a:prstGeom prst="rect">
            <a:avLst/>
          </a:prstGeom>
          <a:noFill/>
        </p:spPr>
        <p:txBody>
          <a:bodyPr wrap="square" rtlCol="0">
            <a:spAutoFit/>
          </a:bodyPr>
          <a:lstStyle/>
          <a:p>
            <a:pPr algn="ctr"/>
            <a:r>
              <a:rPr lang="de-DE" sz="3400" dirty="0" smtClean="0">
                <a:latin typeface="Frutiger LT Std 77 Black Cn"/>
                <a:cs typeface="Frutiger LT Std 77 Black Cn"/>
              </a:rPr>
              <a:t>Medial </a:t>
            </a:r>
            <a:br>
              <a:rPr lang="de-DE" sz="3400" dirty="0" smtClean="0">
                <a:latin typeface="Frutiger LT Std 77 Black Cn"/>
                <a:cs typeface="Frutiger LT Std 77 Black Cn"/>
              </a:rPr>
            </a:br>
            <a:endParaRPr lang="de-DE" sz="3400" dirty="0">
              <a:solidFill>
                <a:srgbClr val="CC006A"/>
              </a:solidFill>
              <a:latin typeface="Frutiger LT Std 77 Black Cn"/>
              <a:cs typeface="Frutiger LT Std 77 Black Cn"/>
            </a:endParaRPr>
          </a:p>
        </p:txBody>
      </p:sp>
      <p:cxnSp>
        <p:nvCxnSpPr>
          <p:cNvPr id="69" name="Gerade Verbindung 68"/>
          <p:cNvCxnSpPr/>
          <p:nvPr/>
        </p:nvCxnSpPr>
        <p:spPr>
          <a:xfrm flipV="1">
            <a:off x="2594414" y="3984326"/>
            <a:ext cx="613989" cy="602763"/>
          </a:xfrm>
          <a:prstGeom prst="line">
            <a:avLst/>
          </a:prstGeom>
          <a:ln>
            <a:solidFill>
              <a:srgbClr val="CC006A"/>
            </a:solidFill>
          </a:ln>
        </p:spPr>
        <p:style>
          <a:lnRef idx="2">
            <a:schemeClr val="accent1"/>
          </a:lnRef>
          <a:fillRef idx="0">
            <a:schemeClr val="accent1"/>
          </a:fillRef>
          <a:effectRef idx="1">
            <a:schemeClr val="accent1"/>
          </a:effectRef>
          <a:fontRef idx="minor">
            <a:schemeClr val="tx1"/>
          </a:fontRef>
        </p:style>
      </p:cxnSp>
      <p:cxnSp>
        <p:nvCxnSpPr>
          <p:cNvPr id="62" name="Gerade Verbindung 61"/>
          <p:cNvCxnSpPr/>
          <p:nvPr/>
        </p:nvCxnSpPr>
        <p:spPr>
          <a:xfrm>
            <a:off x="2594414" y="2256119"/>
            <a:ext cx="685731" cy="612587"/>
          </a:xfrm>
          <a:prstGeom prst="line">
            <a:avLst/>
          </a:prstGeom>
          <a:ln>
            <a:solidFill>
              <a:srgbClr val="CC006A"/>
            </a:solidFill>
          </a:ln>
        </p:spPr>
        <p:style>
          <a:lnRef idx="2">
            <a:schemeClr val="accent1"/>
          </a:lnRef>
          <a:fillRef idx="0">
            <a:schemeClr val="accent1"/>
          </a:fillRef>
          <a:effectRef idx="1">
            <a:schemeClr val="accent1"/>
          </a:effectRef>
          <a:fontRef idx="minor">
            <a:schemeClr val="tx1"/>
          </a:fontRef>
        </p:style>
      </p:cxnSp>
      <p:cxnSp>
        <p:nvCxnSpPr>
          <p:cNvPr id="95" name="Gerade Verbindung 94"/>
          <p:cNvCxnSpPr/>
          <p:nvPr/>
        </p:nvCxnSpPr>
        <p:spPr>
          <a:xfrm>
            <a:off x="4161101" y="3984325"/>
            <a:ext cx="724664" cy="1406478"/>
          </a:xfrm>
          <a:prstGeom prst="line">
            <a:avLst/>
          </a:prstGeom>
          <a:ln>
            <a:solidFill>
              <a:srgbClr val="CC006A"/>
            </a:solidFill>
          </a:ln>
        </p:spPr>
        <p:style>
          <a:lnRef idx="2">
            <a:schemeClr val="accent1"/>
          </a:lnRef>
          <a:fillRef idx="0">
            <a:schemeClr val="accent1"/>
          </a:fillRef>
          <a:effectRef idx="1">
            <a:schemeClr val="accent1"/>
          </a:effectRef>
          <a:fontRef idx="minor">
            <a:schemeClr val="tx1"/>
          </a:fontRef>
        </p:style>
      </p:cxnSp>
      <p:sp>
        <p:nvSpPr>
          <p:cNvPr id="121" name="Textfeld 120"/>
          <p:cNvSpPr txBox="1"/>
          <p:nvPr/>
        </p:nvSpPr>
        <p:spPr>
          <a:xfrm>
            <a:off x="1718240" y="2840083"/>
            <a:ext cx="4945529" cy="1015663"/>
          </a:xfrm>
          <a:prstGeom prst="rect">
            <a:avLst/>
          </a:prstGeom>
          <a:noFill/>
        </p:spPr>
        <p:txBody>
          <a:bodyPr wrap="square" rtlCol="0">
            <a:spAutoFit/>
          </a:bodyPr>
          <a:lstStyle/>
          <a:p>
            <a:r>
              <a:rPr lang="de-DE" sz="6000" dirty="0" smtClean="0">
                <a:latin typeface="Frutiger LT Std 77 Black Cn"/>
                <a:cs typeface="Frutiger LT Std 77 Black Cn"/>
              </a:rPr>
              <a:t>Professionell</a:t>
            </a:r>
            <a:endParaRPr lang="de-DE" sz="6000" dirty="0">
              <a:latin typeface="Frutiger LT Std 77 Black Cn"/>
              <a:cs typeface="Frutiger LT Std 77 Black Cn"/>
            </a:endParaRPr>
          </a:p>
        </p:txBody>
      </p:sp>
      <p:sp>
        <p:nvSpPr>
          <p:cNvPr id="60" name="Textfeld 59"/>
          <p:cNvSpPr txBox="1"/>
          <p:nvPr/>
        </p:nvSpPr>
        <p:spPr>
          <a:xfrm>
            <a:off x="-321232" y="1132287"/>
            <a:ext cx="4168590" cy="615553"/>
          </a:xfrm>
          <a:prstGeom prst="rect">
            <a:avLst/>
          </a:prstGeom>
          <a:noFill/>
        </p:spPr>
        <p:txBody>
          <a:bodyPr wrap="square" rtlCol="0">
            <a:spAutoFit/>
          </a:bodyPr>
          <a:lstStyle/>
          <a:p>
            <a:pPr algn="ctr"/>
            <a:r>
              <a:rPr lang="de-DE" sz="3400" dirty="0" smtClean="0">
                <a:latin typeface="Frutiger LT Std 77 Black Cn"/>
                <a:cs typeface="Frutiger LT Std 77 Black Cn"/>
              </a:rPr>
              <a:t>Strategisch </a:t>
            </a:r>
            <a:endParaRPr lang="de-DE" sz="3400" dirty="0">
              <a:solidFill>
                <a:srgbClr val="CC006A"/>
              </a:solidFill>
              <a:latin typeface="Frutiger LT Std 77 Black Cn"/>
              <a:cs typeface="Frutiger LT Std 77 Black Cn"/>
            </a:endParaRPr>
          </a:p>
        </p:txBody>
      </p:sp>
      <p:sp>
        <p:nvSpPr>
          <p:cNvPr id="12" name="Textfeld 11"/>
          <p:cNvSpPr txBox="1"/>
          <p:nvPr/>
        </p:nvSpPr>
        <p:spPr>
          <a:xfrm>
            <a:off x="2480221" y="830601"/>
            <a:ext cx="7395883" cy="615553"/>
          </a:xfrm>
          <a:prstGeom prst="rect">
            <a:avLst/>
          </a:prstGeom>
          <a:noFill/>
        </p:spPr>
        <p:txBody>
          <a:bodyPr wrap="square" rtlCol="0">
            <a:spAutoFit/>
          </a:bodyPr>
          <a:lstStyle/>
          <a:p>
            <a:pPr algn="ctr"/>
            <a:r>
              <a:rPr lang="de-DE" sz="3400" dirty="0" smtClean="0">
                <a:latin typeface="Frutiger LT Std 77 Black Cn"/>
                <a:cs typeface="Frutiger LT Std 77 Black Cn"/>
              </a:rPr>
              <a:t>Botschaft </a:t>
            </a:r>
            <a:endParaRPr lang="de-DE" sz="3400" dirty="0">
              <a:solidFill>
                <a:srgbClr val="CC006A"/>
              </a:solidFill>
              <a:latin typeface="Frutiger LT Std 77 Black Cn"/>
              <a:cs typeface="Frutiger LT Std 77 Black Cn"/>
            </a:endParaRPr>
          </a:p>
        </p:txBody>
      </p:sp>
      <p:sp>
        <p:nvSpPr>
          <p:cNvPr id="18" name="Textfeld 17"/>
          <p:cNvSpPr txBox="1"/>
          <p:nvPr/>
        </p:nvSpPr>
        <p:spPr>
          <a:xfrm>
            <a:off x="4826001" y="4115207"/>
            <a:ext cx="4990339" cy="1138773"/>
          </a:xfrm>
          <a:prstGeom prst="rect">
            <a:avLst/>
          </a:prstGeom>
          <a:noFill/>
        </p:spPr>
        <p:txBody>
          <a:bodyPr wrap="square" rtlCol="0">
            <a:spAutoFit/>
          </a:bodyPr>
          <a:lstStyle/>
          <a:p>
            <a:pPr algn="ctr"/>
            <a:r>
              <a:rPr lang="de-DE" sz="3400" dirty="0" smtClean="0">
                <a:latin typeface="Frutiger LT Std 87 ExtraBlk Cn"/>
                <a:cs typeface="Frutiger LT Std 87 ExtraBlk Cn"/>
              </a:rPr>
              <a:t>Persönlich </a:t>
            </a:r>
            <a:br>
              <a:rPr lang="de-DE" sz="3400" dirty="0" smtClean="0">
                <a:latin typeface="Frutiger LT Std 87 ExtraBlk Cn"/>
                <a:cs typeface="Frutiger LT Std 87 ExtraBlk Cn"/>
              </a:rPr>
            </a:br>
            <a:endParaRPr lang="de-DE" sz="3400" dirty="0">
              <a:solidFill>
                <a:srgbClr val="CC006A"/>
              </a:solidFill>
              <a:latin typeface="Frutiger LT Std 87 ExtraBlk Cn"/>
              <a:cs typeface="Frutiger LT Std 87 ExtraBlk Cn"/>
            </a:endParaRPr>
          </a:p>
        </p:txBody>
      </p:sp>
      <p:cxnSp>
        <p:nvCxnSpPr>
          <p:cNvPr id="28" name="Gerade Verbindung 27"/>
          <p:cNvCxnSpPr/>
          <p:nvPr/>
        </p:nvCxnSpPr>
        <p:spPr>
          <a:xfrm flipV="1">
            <a:off x="4293026" y="2029138"/>
            <a:ext cx="876621" cy="854510"/>
          </a:xfrm>
          <a:prstGeom prst="line">
            <a:avLst/>
          </a:prstGeom>
          <a:ln>
            <a:solidFill>
              <a:srgbClr val="CC006A"/>
            </a:solidFill>
          </a:ln>
        </p:spPr>
        <p:style>
          <a:lnRef idx="2">
            <a:schemeClr val="accent1"/>
          </a:lnRef>
          <a:fillRef idx="0">
            <a:schemeClr val="accent1"/>
          </a:fillRef>
          <a:effectRef idx="1">
            <a:schemeClr val="accent1"/>
          </a:effectRef>
          <a:fontRef idx="minor">
            <a:schemeClr val="tx1"/>
          </a:fontRef>
        </p:style>
      </p:cxnSp>
      <p:cxnSp>
        <p:nvCxnSpPr>
          <p:cNvPr id="33" name="Gerade Verbindung 32"/>
          <p:cNvCxnSpPr/>
          <p:nvPr/>
        </p:nvCxnSpPr>
        <p:spPr>
          <a:xfrm>
            <a:off x="4811060" y="3847196"/>
            <a:ext cx="1255058" cy="646632"/>
          </a:xfrm>
          <a:prstGeom prst="line">
            <a:avLst/>
          </a:prstGeom>
          <a:ln>
            <a:solidFill>
              <a:srgbClr val="CC006A"/>
            </a:solidFill>
          </a:ln>
        </p:spPr>
        <p:style>
          <a:lnRef idx="2">
            <a:schemeClr val="accent1"/>
          </a:lnRef>
          <a:fillRef idx="0">
            <a:schemeClr val="accent1"/>
          </a:fillRef>
          <a:effectRef idx="1">
            <a:schemeClr val="accent1"/>
          </a:effectRef>
          <a:fontRef idx="minor">
            <a:schemeClr val="tx1"/>
          </a:fontRef>
        </p:style>
      </p:cxnSp>
      <p:sp>
        <p:nvSpPr>
          <p:cNvPr id="13" name="Textfeld 12"/>
          <p:cNvSpPr txBox="1"/>
          <p:nvPr/>
        </p:nvSpPr>
        <p:spPr>
          <a:xfrm>
            <a:off x="298823" y="1071951"/>
            <a:ext cx="2764101" cy="1138773"/>
          </a:xfrm>
          <a:prstGeom prst="rect">
            <a:avLst/>
          </a:prstGeom>
          <a:noFill/>
        </p:spPr>
        <p:txBody>
          <a:bodyPr wrap="square" rtlCol="0">
            <a:spAutoFit/>
          </a:bodyPr>
          <a:lstStyle/>
          <a:p>
            <a:pPr algn="ctr"/>
            <a:r>
              <a:rPr lang="de-DE" sz="3400" dirty="0">
                <a:latin typeface="Frutiger LT Std 77 Black Cn"/>
                <a:cs typeface="Frutiger LT Std 77 Black Cn"/>
              </a:rPr>
              <a:t/>
            </a:r>
            <a:br>
              <a:rPr lang="de-DE" sz="3400" dirty="0">
                <a:latin typeface="Frutiger LT Std 77 Black Cn"/>
                <a:cs typeface="Frutiger LT Std 77 Black Cn"/>
              </a:rPr>
            </a:br>
            <a:r>
              <a:rPr lang="de-DE" sz="3400" dirty="0" smtClean="0">
                <a:latin typeface="Frutiger LT Std 77 Black Cn"/>
                <a:cs typeface="Frutiger LT Std 77 Black Cn"/>
              </a:rPr>
              <a:t> </a:t>
            </a:r>
            <a:r>
              <a:rPr lang="de-DE" sz="3400" dirty="0" smtClean="0">
                <a:solidFill>
                  <a:srgbClr val="CC006A"/>
                </a:solidFill>
                <a:latin typeface="Frutiger LT Std 77 Black Cn"/>
                <a:cs typeface="Frutiger LT Std 77 Black Cn"/>
              </a:rPr>
              <a:t>mit Herz</a:t>
            </a:r>
            <a:endParaRPr lang="de-DE" sz="3400" dirty="0">
              <a:solidFill>
                <a:srgbClr val="CC006A"/>
              </a:solidFill>
              <a:latin typeface="Frutiger LT Std 77 Black Cn"/>
              <a:cs typeface="Frutiger LT Std 77 Black Cn"/>
            </a:endParaRPr>
          </a:p>
        </p:txBody>
      </p:sp>
      <p:sp>
        <p:nvSpPr>
          <p:cNvPr id="14" name="Textfeld 13"/>
          <p:cNvSpPr txBox="1"/>
          <p:nvPr/>
        </p:nvSpPr>
        <p:spPr>
          <a:xfrm>
            <a:off x="2602740" y="755896"/>
            <a:ext cx="7395883" cy="1138773"/>
          </a:xfrm>
          <a:prstGeom prst="rect">
            <a:avLst/>
          </a:prstGeom>
          <a:noFill/>
        </p:spPr>
        <p:txBody>
          <a:bodyPr wrap="square" rtlCol="0">
            <a:spAutoFit/>
          </a:bodyPr>
          <a:lstStyle/>
          <a:p>
            <a:pPr algn="ctr"/>
            <a:r>
              <a:rPr lang="de-DE" sz="3400" dirty="0" smtClean="0">
                <a:latin typeface="Frutiger LT Std 77 Black Cn"/>
                <a:cs typeface="Frutiger LT Std 77 Black Cn"/>
              </a:rPr>
              <a:t> </a:t>
            </a:r>
            <a:br>
              <a:rPr lang="de-DE" sz="3400" dirty="0" smtClean="0">
                <a:latin typeface="Frutiger LT Std 77 Black Cn"/>
                <a:cs typeface="Frutiger LT Std 77 Black Cn"/>
              </a:rPr>
            </a:br>
            <a:r>
              <a:rPr lang="de-DE" sz="3400" dirty="0" smtClean="0">
                <a:solidFill>
                  <a:srgbClr val="CC006A"/>
                </a:solidFill>
                <a:latin typeface="Frutiger LT Std 77 Black Cn"/>
                <a:cs typeface="Frutiger LT Std 77 Black Cn"/>
              </a:rPr>
              <a:t>mit Potential</a:t>
            </a:r>
            <a:endParaRPr lang="de-DE" sz="3400" dirty="0">
              <a:solidFill>
                <a:srgbClr val="CC006A"/>
              </a:solidFill>
              <a:latin typeface="Frutiger LT Std 77 Black Cn"/>
              <a:cs typeface="Frutiger LT Std 77 Black Cn"/>
            </a:endParaRPr>
          </a:p>
        </p:txBody>
      </p:sp>
      <p:sp>
        <p:nvSpPr>
          <p:cNvPr id="15" name="Textfeld 14"/>
          <p:cNvSpPr txBox="1"/>
          <p:nvPr/>
        </p:nvSpPr>
        <p:spPr>
          <a:xfrm>
            <a:off x="4933578" y="4041433"/>
            <a:ext cx="4990339" cy="1138773"/>
          </a:xfrm>
          <a:prstGeom prst="rect">
            <a:avLst/>
          </a:prstGeom>
          <a:noFill/>
        </p:spPr>
        <p:txBody>
          <a:bodyPr wrap="square" rtlCol="0">
            <a:spAutoFit/>
          </a:bodyPr>
          <a:lstStyle/>
          <a:p>
            <a:pPr algn="ctr"/>
            <a:r>
              <a:rPr lang="de-DE" sz="3400" dirty="0" smtClean="0">
                <a:latin typeface="Frutiger LT Std 87 ExtraBlk Cn"/>
                <a:cs typeface="Frutiger LT Std 87 ExtraBlk Cn"/>
              </a:rPr>
              <a:t> </a:t>
            </a:r>
            <a:br>
              <a:rPr lang="de-DE" sz="3400" dirty="0" smtClean="0">
                <a:latin typeface="Frutiger LT Std 87 ExtraBlk Cn"/>
                <a:cs typeface="Frutiger LT Std 87 ExtraBlk Cn"/>
              </a:rPr>
            </a:br>
            <a:r>
              <a:rPr lang="de-DE" sz="3400" dirty="0" smtClean="0">
                <a:solidFill>
                  <a:srgbClr val="CC006A"/>
                </a:solidFill>
                <a:latin typeface="Frutiger LT Std 87 ExtraBlk Cn"/>
                <a:cs typeface="Frutiger LT Std 87 ExtraBlk Cn"/>
              </a:rPr>
              <a:t>überzeugend</a:t>
            </a:r>
            <a:endParaRPr lang="de-DE" sz="3400" dirty="0">
              <a:solidFill>
                <a:srgbClr val="CC006A"/>
              </a:solidFill>
              <a:latin typeface="Frutiger LT Std 87 ExtraBlk Cn"/>
              <a:cs typeface="Frutiger LT Std 87 ExtraBlk Cn"/>
            </a:endParaRPr>
          </a:p>
        </p:txBody>
      </p:sp>
      <p:sp>
        <p:nvSpPr>
          <p:cNvPr id="16" name="Textfeld 15"/>
          <p:cNvSpPr txBox="1"/>
          <p:nvPr/>
        </p:nvSpPr>
        <p:spPr>
          <a:xfrm>
            <a:off x="3077884" y="5345980"/>
            <a:ext cx="3511192" cy="1138773"/>
          </a:xfrm>
          <a:prstGeom prst="rect">
            <a:avLst/>
          </a:prstGeom>
          <a:noFill/>
        </p:spPr>
        <p:txBody>
          <a:bodyPr wrap="square" rtlCol="0">
            <a:spAutoFit/>
          </a:bodyPr>
          <a:lstStyle/>
          <a:p>
            <a:pPr algn="ctr"/>
            <a:r>
              <a:rPr lang="de-DE" sz="3400" dirty="0" smtClean="0">
                <a:latin typeface="Frutiger LT Std 77 Black Cn"/>
                <a:cs typeface="Frutiger LT Std 77 Black Cn"/>
              </a:rPr>
              <a:t/>
            </a:r>
            <a:br>
              <a:rPr lang="de-DE" sz="3400" dirty="0" smtClean="0">
                <a:latin typeface="Frutiger LT Std 77 Black Cn"/>
                <a:cs typeface="Frutiger LT Std 77 Black Cn"/>
              </a:rPr>
            </a:br>
            <a:r>
              <a:rPr lang="de-DE" sz="3400" dirty="0" smtClean="0">
                <a:solidFill>
                  <a:srgbClr val="CC006A"/>
                </a:solidFill>
                <a:latin typeface="Frutiger LT Std 77 Black Cn"/>
                <a:cs typeface="Frutiger LT Std 77 Black Cn"/>
              </a:rPr>
              <a:t>gelungen</a:t>
            </a:r>
            <a:endParaRPr lang="de-DE" sz="3400" dirty="0">
              <a:solidFill>
                <a:srgbClr val="CC006A"/>
              </a:solidFill>
              <a:latin typeface="Frutiger LT Std 77 Black Cn"/>
              <a:cs typeface="Frutiger LT Std 77 Black Cn"/>
            </a:endParaRPr>
          </a:p>
        </p:txBody>
      </p:sp>
      <p:sp>
        <p:nvSpPr>
          <p:cNvPr id="19" name="Textfeld 18"/>
          <p:cNvSpPr txBox="1"/>
          <p:nvPr/>
        </p:nvSpPr>
        <p:spPr>
          <a:xfrm>
            <a:off x="-380996" y="4473462"/>
            <a:ext cx="4527171" cy="1138773"/>
          </a:xfrm>
          <a:prstGeom prst="rect">
            <a:avLst/>
          </a:prstGeom>
          <a:noFill/>
        </p:spPr>
        <p:txBody>
          <a:bodyPr wrap="square" rtlCol="0">
            <a:spAutoFit/>
          </a:bodyPr>
          <a:lstStyle/>
          <a:p>
            <a:pPr algn="ctr"/>
            <a:r>
              <a:rPr lang="de-DE" sz="3400" dirty="0" smtClean="0">
                <a:latin typeface="Frutiger LT Std 77 Black Cn"/>
                <a:cs typeface="Frutiger LT Std 77 Black Cn"/>
              </a:rPr>
              <a:t> </a:t>
            </a:r>
            <a:br>
              <a:rPr lang="de-DE" sz="3400" dirty="0" smtClean="0">
                <a:latin typeface="Frutiger LT Std 77 Black Cn"/>
                <a:cs typeface="Frutiger LT Std 77 Black Cn"/>
              </a:rPr>
            </a:br>
            <a:r>
              <a:rPr lang="de-DE" sz="3400" dirty="0" smtClean="0">
                <a:solidFill>
                  <a:srgbClr val="CC006A"/>
                </a:solidFill>
                <a:latin typeface="Frutiger LT Std 77 Black Cn"/>
                <a:cs typeface="Frutiger LT Std 77 Black Cn"/>
              </a:rPr>
              <a:t>engagiert</a:t>
            </a:r>
            <a:endParaRPr lang="de-DE" sz="3400" dirty="0">
              <a:solidFill>
                <a:srgbClr val="CC006A"/>
              </a:solidFill>
              <a:latin typeface="Frutiger LT Std 77 Black Cn"/>
              <a:cs typeface="Frutiger LT Std 77 Black Cn"/>
            </a:endParaRPr>
          </a:p>
        </p:txBody>
      </p:sp>
      <p:sp>
        <p:nvSpPr>
          <p:cNvPr id="21" name="Textfeld 20"/>
          <p:cNvSpPr txBox="1"/>
          <p:nvPr/>
        </p:nvSpPr>
        <p:spPr>
          <a:xfrm>
            <a:off x="6768354" y="6475515"/>
            <a:ext cx="2078412" cy="307777"/>
          </a:xfrm>
          <a:prstGeom prst="rect">
            <a:avLst/>
          </a:prstGeom>
          <a:noFill/>
        </p:spPr>
        <p:txBody>
          <a:bodyPr wrap="none" rtlCol="0">
            <a:spAutoFit/>
          </a:bodyPr>
          <a:lstStyle/>
          <a:p>
            <a:r>
              <a:rPr lang="de-DE" sz="1400" dirty="0">
                <a:latin typeface="Frutiger LT Std 57 Cn"/>
                <a:cs typeface="Frutiger LT Std 57 Cn"/>
              </a:rPr>
              <a:t>© 2015 </a:t>
            </a:r>
            <a:r>
              <a:rPr lang="de-DE" sz="1400" dirty="0" err="1">
                <a:latin typeface="Frutiger LT Std 57 Cn"/>
                <a:cs typeface="Frutiger LT Std 57 Cn"/>
              </a:rPr>
              <a:t>www.buetefisch.de</a:t>
            </a:r>
            <a:endParaRPr lang="de-DE" sz="1400" dirty="0">
              <a:latin typeface="Frutiger LT Std 57 Cn"/>
              <a:cs typeface="Frutiger LT Std 57 Cn"/>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884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linds(horizontal)">
                                      <p:cBhvr>
                                        <p:cTn id="7" dur="500"/>
                                        <p:tgtEl>
                                          <p:spTgt spid="60"/>
                                        </p:tgtEl>
                                      </p:cBhvr>
                                    </p:animEffect>
                                  </p:childTnLst>
                                </p:cTn>
                              </p:par>
                              <p:par>
                                <p:cTn id="8" presetID="3" presetClass="entr" presetSubtype="1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blinds(horizontal)">
                                      <p:cBhvr>
                                        <p:cTn id="10" dur="500"/>
                                        <p:tgtEl>
                                          <p:spTgt spid="6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linds(horizontal)">
                                      <p:cBhvr>
                                        <p:cTn id="20" dur="500"/>
                                        <p:tgtEl>
                                          <p:spTgt spid="2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linds(horizontal)">
                                      <p:cBhvr>
                                        <p:cTn id="33" dur="500"/>
                                        <p:tgtEl>
                                          <p:spTgt spid="18"/>
                                        </p:tgtEl>
                                      </p:cBhvr>
                                    </p:animEffect>
                                  </p:childTnLst>
                                </p:cTn>
                              </p:par>
                              <p:par>
                                <p:cTn id="34" presetID="3" presetClass="entr" presetSubtype="10"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linds(horizontal)">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91"/>
                                        </p:tgtEl>
                                        <p:attrNameLst>
                                          <p:attrName>style.visibility</p:attrName>
                                        </p:attrNameLst>
                                      </p:cBhvr>
                                      <p:to>
                                        <p:strVal val="visible"/>
                                      </p:to>
                                    </p:set>
                                    <p:animEffect transition="in" filter="blinds(horizontal)">
                                      <p:cBhvr>
                                        <p:cTn id="46" dur="500"/>
                                        <p:tgtEl>
                                          <p:spTgt spid="91"/>
                                        </p:tgtEl>
                                      </p:cBhvr>
                                    </p:animEffect>
                                  </p:childTnLst>
                                </p:cTn>
                              </p:par>
                              <p:par>
                                <p:cTn id="47" presetID="3" presetClass="entr" presetSubtype="10" fill="hold" nodeType="withEffect">
                                  <p:stCondLst>
                                    <p:cond delay="0"/>
                                  </p:stCondLst>
                                  <p:childTnLst>
                                    <p:set>
                                      <p:cBhvr>
                                        <p:cTn id="48" dur="1" fill="hold">
                                          <p:stCondLst>
                                            <p:cond delay="0"/>
                                          </p:stCondLst>
                                        </p:cTn>
                                        <p:tgtEl>
                                          <p:spTgt spid="95"/>
                                        </p:tgtEl>
                                        <p:attrNameLst>
                                          <p:attrName>style.visibility</p:attrName>
                                        </p:attrNameLst>
                                      </p:cBhvr>
                                      <p:to>
                                        <p:strVal val="visible"/>
                                      </p:to>
                                    </p:set>
                                    <p:animEffect transition="in" filter="blinds(horizontal)">
                                      <p:cBhvr>
                                        <p:cTn id="49" dur="500"/>
                                        <p:tgtEl>
                                          <p:spTgt spid="95"/>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16">
                                            <p:txEl>
                                              <p:pRg st="0" end="0"/>
                                            </p:txEl>
                                          </p:spTgt>
                                        </p:tgtEl>
                                        <p:attrNameLst>
                                          <p:attrName>style.visibility</p:attrName>
                                        </p:attrNameLst>
                                      </p:cBhvr>
                                      <p:to>
                                        <p:strVal val="visible"/>
                                      </p:to>
                                    </p:set>
                                    <p:animEffect transition="in" filter="blinds(horizontal)">
                                      <p:cBhvr>
                                        <p:cTn id="54" dur="500"/>
                                        <p:tgtEl>
                                          <p:spTgt spid="16">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blinds(horizontal)">
                                      <p:cBhvr>
                                        <p:cTn id="59" dur="500"/>
                                        <p:tgtEl>
                                          <p:spTgt spid="63"/>
                                        </p:tgtEl>
                                      </p:cBhvr>
                                    </p:animEffect>
                                  </p:childTnLst>
                                </p:cTn>
                              </p:par>
                              <p:par>
                                <p:cTn id="60" presetID="3" presetClass="entr" presetSubtype="10" fill="hold" nodeType="with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blinds(horizontal)">
                                      <p:cBhvr>
                                        <p:cTn id="62" dur="500"/>
                                        <p:tgtEl>
                                          <p:spTgt spid="6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linds(horizontal)">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91" grpId="0"/>
      <p:bldP spid="60" grpId="0"/>
      <p:bldP spid="12" grpId="0"/>
      <p:bldP spid="18" grpId="0"/>
      <p:bldP spid="13" grpId="0"/>
      <p:bldP spid="14" grpId="0"/>
      <p:bldP spid="15" grpId="0"/>
      <p:bldP spid="19"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Bild 3" descr="Da Vinci.jpg"/>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422" t="8774" r="4184" b="25791"/>
          <a:stretch/>
        </p:blipFill>
        <p:spPr>
          <a:xfrm>
            <a:off x="733087" y="620890"/>
            <a:ext cx="5729802" cy="5743222"/>
          </a:xfrm>
          <a:prstGeom prst="ellipse">
            <a:avLst/>
          </a:prstGeom>
        </p:spPr>
      </p:pic>
      <p:sp>
        <p:nvSpPr>
          <p:cNvPr id="8" name="Textfeld 7"/>
          <p:cNvSpPr txBox="1"/>
          <p:nvPr/>
        </p:nvSpPr>
        <p:spPr>
          <a:xfrm>
            <a:off x="6567476" y="2286016"/>
            <a:ext cx="2442052" cy="707886"/>
          </a:xfrm>
          <a:prstGeom prst="rect">
            <a:avLst/>
          </a:prstGeom>
          <a:noFill/>
        </p:spPr>
        <p:txBody>
          <a:bodyPr wrap="square" rtlCol="0">
            <a:spAutoFit/>
          </a:bodyPr>
          <a:lstStyle/>
          <a:p>
            <a:pPr algn="ctr"/>
            <a:r>
              <a:rPr lang="de-DE" sz="4000" dirty="0" smtClean="0">
                <a:latin typeface="Frutiger LT Std 77 Black Cn"/>
                <a:cs typeface="Frutiger LT Std 77 Black Cn"/>
              </a:rPr>
              <a:t>Botschaft</a:t>
            </a:r>
            <a:endParaRPr lang="de-DE" sz="4000" dirty="0">
              <a:latin typeface="Frutiger LT Std 77 Black Cn"/>
              <a:cs typeface="Frutiger LT Std 77 Black Cn"/>
            </a:endParaRPr>
          </a:p>
        </p:txBody>
      </p:sp>
      <p:cxnSp>
        <p:nvCxnSpPr>
          <p:cNvPr id="10" name="Gerade Verbindung mit Pfeil 9"/>
          <p:cNvCxnSpPr/>
          <p:nvPr/>
        </p:nvCxnSpPr>
        <p:spPr>
          <a:xfrm flipH="1">
            <a:off x="6462889" y="1120588"/>
            <a:ext cx="2241182" cy="1120591"/>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Textfeld 12"/>
          <p:cNvSpPr txBox="1"/>
          <p:nvPr/>
        </p:nvSpPr>
        <p:spPr>
          <a:xfrm rot="20005915">
            <a:off x="1113948" y="2611822"/>
            <a:ext cx="5003146" cy="1785104"/>
          </a:xfrm>
          <a:prstGeom prst="rect">
            <a:avLst/>
          </a:prstGeom>
          <a:noFill/>
        </p:spPr>
        <p:txBody>
          <a:bodyPr wrap="square" rtlCol="0">
            <a:spAutoFit/>
          </a:bodyPr>
          <a:lstStyle/>
          <a:p>
            <a:pPr algn="ctr"/>
            <a:r>
              <a:rPr lang="de-DE" sz="5500" dirty="0" smtClean="0">
                <a:solidFill>
                  <a:srgbClr val="CC006A"/>
                </a:solidFill>
                <a:latin typeface="Frutiger LT Std 77 Black Cn"/>
                <a:cs typeface="Frutiger LT Std 77 Black Cn"/>
              </a:rPr>
              <a:t>Zielgruppen-gerecht</a:t>
            </a:r>
            <a:endParaRPr lang="de-DE" sz="5500" dirty="0">
              <a:solidFill>
                <a:srgbClr val="CC006A"/>
              </a:solidFill>
              <a:latin typeface="Frutiger LT Std 77 Black Cn"/>
              <a:cs typeface="Frutiger LT Std 77 Black Cn"/>
            </a:endParaRPr>
          </a:p>
        </p:txBody>
      </p:sp>
      <p:sp>
        <p:nvSpPr>
          <p:cNvPr id="14" name="Oval 13"/>
          <p:cNvSpPr/>
          <p:nvPr/>
        </p:nvSpPr>
        <p:spPr>
          <a:xfrm>
            <a:off x="949019" y="776941"/>
            <a:ext cx="5273239" cy="5423648"/>
          </a:xfrm>
          <a:prstGeom prst="ellipse">
            <a:avLst/>
          </a:prstGeom>
          <a:noFill/>
          <a:ln w="57150" cmpd="sng">
            <a:solidFill>
              <a:srgbClr val="CC006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Textfeld 14"/>
          <p:cNvSpPr txBox="1"/>
          <p:nvPr/>
        </p:nvSpPr>
        <p:spPr>
          <a:xfrm>
            <a:off x="6768354" y="6475515"/>
            <a:ext cx="2078412" cy="307777"/>
          </a:xfrm>
          <a:prstGeom prst="rect">
            <a:avLst/>
          </a:prstGeom>
          <a:noFill/>
        </p:spPr>
        <p:txBody>
          <a:bodyPr wrap="none" rtlCol="0">
            <a:spAutoFit/>
          </a:bodyPr>
          <a:lstStyle/>
          <a:p>
            <a:r>
              <a:rPr lang="de-DE" sz="1400" dirty="0">
                <a:latin typeface="Frutiger LT Std 57 Cn"/>
                <a:cs typeface="Frutiger LT Std 57 Cn"/>
              </a:rPr>
              <a:t>© 2015 </a:t>
            </a:r>
            <a:r>
              <a:rPr lang="de-DE" sz="1400" dirty="0" err="1">
                <a:latin typeface="Frutiger LT Std 57 Cn"/>
                <a:cs typeface="Frutiger LT Std 57 Cn"/>
              </a:rPr>
              <a:t>www.buetefisch.de</a:t>
            </a:r>
            <a:endParaRPr lang="de-DE" sz="1400" dirty="0">
              <a:latin typeface="Frutiger LT Std 57 Cn"/>
              <a:cs typeface="Frutiger LT Std 57 Cn"/>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075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hteck 5"/>
          <p:cNvSpPr/>
          <p:nvPr/>
        </p:nvSpPr>
        <p:spPr>
          <a:xfrm>
            <a:off x="-299876" y="0"/>
            <a:ext cx="9443876" cy="7321080"/>
          </a:xfrm>
          <a:prstGeom prst="rect">
            <a:avLst/>
          </a:prstGeom>
          <a:solidFill>
            <a:srgbClr val="CC006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Untertitel 2"/>
          <p:cNvSpPr>
            <a:spLocks noGrp="1"/>
          </p:cNvSpPr>
          <p:nvPr>
            <p:ph type="subTitle" idx="1"/>
          </p:nvPr>
        </p:nvSpPr>
        <p:spPr>
          <a:xfrm>
            <a:off x="1242221" y="1520395"/>
            <a:ext cx="6711703" cy="4118405"/>
          </a:xfrm>
        </p:spPr>
        <p:txBody>
          <a:bodyPr>
            <a:normAutofit/>
          </a:bodyPr>
          <a:lstStyle/>
          <a:p>
            <a:r>
              <a:rPr lang="de-DE" sz="3600" dirty="0" smtClean="0">
                <a:solidFill>
                  <a:schemeClr val="bg1"/>
                </a:solidFill>
                <a:latin typeface="Frutiger LT Std 57 Cn"/>
                <a:cs typeface="Frutiger LT Std 57 Cn"/>
              </a:rPr>
              <a:t>Welche Zielgruppen sprechen </a:t>
            </a:r>
            <a:br>
              <a:rPr lang="de-DE" sz="3600" dirty="0" smtClean="0">
                <a:solidFill>
                  <a:schemeClr val="bg1"/>
                </a:solidFill>
                <a:latin typeface="Frutiger LT Std 57 Cn"/>
                <a:cs typeface="Frutiger LT Std 57 Cn"/>
              </a:rPr>
            </a:br>
            <a:r>
              <a:rPr lang="de-DE" sz="3600" dirty="0" smtClean="0">
                <a:solidFill>
                  <a:schemeClr val="bg1"/>
                </a:solidFill>
                <a:latin typeface="Frutiger LT Std 57 Cn"/>
                <a:cs typeface="Frutiger LT Std 57 Cn"/>
              </a:rPr>
              <a:t>Sie an?</a:t>
            </a:r>
          </a:p>
          <a:p>
            <a:endParaRPr lang="de-DE" sz="3600" dirty="0" smtClean="0">
              <a:solidFill>
                <a:schemeClr val="bg1"/>
              </a:solidFill>
              <a:latin typeface="Frutiger LT Std 57 Cn"/>
              <a:cs typeface="Frutiger LT Std 57 Cn"/>
            </a:endParaRPr>
          </a:p>
          <a:p>
            <a:r>
              <a:rPr lang="de-DE" sz="3600" dirty="0" smtClean="0">
                <a:solidFill>
                  <a:schemeClr val="bg1"/>
                </a:solidFill>
                <a:latin typeface="Frutiger LT Std 57 Cn"/>
                <a:cs typeface="Frutiger LT Std 57 Cn"/>
              </a:rPr>
              <a:t>Mit welcher Botschaft genau?</a:t>
            </a:r>
            <a:endParaRPr lang="de-DE" sz="3600" dirty="0">
              <a:solidFill>
                <a:schemeClr val="bg1"/>
              </a:solidFill>
              <a:latin typeface="Frutiger LT Std 57 Cn"/>
              <a:cs typeface="Frutiger LT Std 57 Cn"/>
            </a:endParaRPr>
          </a:p>
        </p:txBody>
      </p:sp>
      <p:sp>
        <p:nvSpPr>
          <p:cNvPr id="4" name="Textfeld 3"/>
          <p:cNvSpPr txBox="1"/>
          <p:nvPr/>
        </p:nvSpPr>
        <p:spPr>
          <a:xfrm>
            <a:off x="6768354" y="6475515"/>
            <a:ext cx="2078412" cy="307777"/>
          </a:xfrm>
          <a:prstGeom prst="rect">
            <a:avLst/>
          </a:prstGeom>
          <a:noFill/>
        </p:spPr>
        <p:txBody>
          <a:bodyPr wrap="none" rtlCol="0">
            <a:spAutoFit/>
          </a:bodyPr>
          <a:lstStyle/>
          <a:p>
            <a:r>
              <a:rPr lang="de-DE" sz="1400" dirty="0">
                <a:latin typeface="Frutiger LT Std 57 Cn"/>
                <a:cs typeface="Frutiger LT Std 57 Cn"/>
              </a:rPr>
              <a:t>© 2015 </a:t>
            </a:r>
            <a:r>
              <a:rPr lang="de-DE" sz="1400" dirty="0" err="1">
                <a:latin typeface="Frutiger LT Std 57 Cn"/>
                <a:cs typeface="Frutiger LT Std 57 Cn"/>
              </a:rPr>
              <a:t>www.buetefisch.de</a:t>
            </a:r>
            <a:endParaRPr lang="de-DE" sz="1400" dirty="0">
              <a:latin typeface="Frutiger LT Std 57 Cn"/>
              <a:cs typeface="Frutiger LT Std 57 Cn"/>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29382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Bild 11" descr="Da Vinci.jpg"/>
          <p:cNvPicPr>
            <a:picLocks noChangeAspect="1"/>
          </p:cNvPicPr>
          <p:nvPr/>
        </p:nvPicPr>
        <p:blipFill rotWithShape="1">
          <a:blip r:embed="rId3">
            <a:alphaModFix amt="55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422" t="8774" r="4184" b="25791"/>
          <a:stretch/>
        </p:blipFill>
        <p:spPr>
          <a:xfrm>
            <a:off x="938151" y="789169"/>
            <a:ext cx="5387903" cy="5400522"/>
          </a:xfrm>
          <a:prstGeom prst="ellipse">
            <a:avLst/>
          </a:prstGeom>
          <a:ln>
            <a:noFill/>
          </a:ln>
        </p:spPr>
      </p:pic>
      <p:sp>
        <p:nvSpPr>
          <p:cNvPr id="3" name="Oval 2"/>
          <p:cNvSpPr/>
          <p:nvPr/>
        </p:nvSpPr>
        <p:spPr>
          <a:xfrm>
            <a:off x="931342" y="790222"/>
            <a:ext cx="5362222" cy="5362222"/>
          </a:xfrm>
          <a:prstGeom prst="ellipse">
            <a:avLst/>
          </a:prstGeom>
          <a:noFill/>
          <a:ln w="57150" cmpd="sng">
            <a:solidFill>
              <a:srgbClr val="CC006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5" name="Gerade Verbindung 4"/>
          <p:cNvCxnSpPr>
            <a:stCxn id="3" idx="1"/>
            <a:endCxn id="3" idx="5"/>
          </p:cNvCxnSpPr>
          <p:nvPr/>
        </p:nvCxnSpPr>
        <p:spPr>
          <a:xfrm>
            <a:off x="1716621" y="1575501"/>
            <a:ext cx="3791664" cy="3791664"/>
          </a:xfrm>
          <a:prstGeom prst="line">
            <a:avLst/>
          </a:prstGeom>
          <a:ln w="28575" cmpd="sng">
            <a:solidFill>
              <a:srgbClr val="CC006A"/>
            </a:solidFill>
          </a:ln>
        </p:spPr>
        <p:style>
          <a:lnRef idx="2">
            <a:schemeClr val="accent1"/>
          </a:lnRef>
          <a:fillRef idx="0">
            <a:schemeClr val="accent1"/>
          </a:fillRef>
          <a:effectRef idx="1">
            <a:schemeClr val="accent1"/>
          </a:effectRef>
          <a:fontRef idx="minor">
            <a:schemeClr val="tx1"/>
          </a:fontRef>
        </p:style>
      </p:cxnSp>
      <p:cxnSp>
        <p:nvCxnSpPr>
          <p:cNvPr id="6" name="Gerade Verbindung 5"/>
          <p:cNvCxnSpPr>
            <a:stCxn id="3" idx="3"/>
            <a:endCxn id="3" idx="7"/>
          </p:cNvCxnSpPr>
          <p:nvPr/>
        </p:nvCxnSpPr>
        <p:spPr>
          <a:xfrm flipV="1">
            <a:off x="1716621" y="1575501"/>
            <a:ext cx="3791664" cy="3791664"/>
          </a:xfrm>
          <a:prstGeom prst="line">
            <a:avLst/>
          </a:prstGeom>
          <a:ln w="28575" cmpd="sng">
            <a:solidFill>
              <a:srgbClr val="CC006A"/>
            </a:solidFill>
          </a:ln>
        </p:spPr>
        <p:style>
          <a:lnRef idx="2">
            <a:schemeClr val="accent1"/>
          </a:lnRef>
          <a:fillRef idx="0">
            <a:schemeClr val="accent1"/>
          </a:fillRef>
          <a:effectRef idx="1">
            <a:schemeClr val="accent1"/>
          </a:effectRef>
          <a:fontRef idx="minor">
            <a:schemeClr val="tx1"/>
          </a:fontRef>
        </p:style>
      </p:cxnSp>
      <p:sp>
        <p:nvSpPr>
          <p:cNvPr id="7" name="Textfeld 6"/>
          <p:cNvSpPr txBox="1"/>
          <p:nvPr/>
        </p:nvSpPr>
        <p:spPr>
          <a:xfrm>
            <a:off x="2541497" y="1180174"/>
            <a:ext cx="2580835" cy="1200329"/>
          </a:xfrm>
          <a:prstGeom prst="rect">
            <a:avLst/>
          </a:prstGeom>
          <a:noFill/>
        </p:spPr>
        <p:txBody>
          <a:bodyPr wrap="square" rtlCol="0">
            <a:spAutoFit/>
          </a:bodyPr>
          <a:lstStyle/>
          <a:p>
            <a:r>
              <a:rPr lang="de-DE" sz="3600" dirty="0" smtClean="0">
                <a:latin typeface="Frutiger LT Std 77 Black Cn"/>
                <a:cs typeface="Frutiger LT Std 77 Black Cn"/>
              </a:rPr>
              <a:t>„Großes </a:t>
            </a:r>
            <a:br>
              <a:rPr lang="de-DE" sz="3600" dirty="0" smtClean="0">
                <a:latin typeface="Frutiger LT Std 77 Black Cn"/>
                <a:cs typeface="Frutiger LT Std 77 Black Cn"/>
              </a:rPr>
            </a:br>
            <a:r>
              <a:rPr lang="de-DE" sz="3600" dirty="0" smtClean="0">
                <a:latin typeface="Frutiger LT Std 77 Black Cn"/>
                <a:cs typeface="Frutiger LT Std 77 Black Cn"/>
              </a:rPr>
              <a:t>  Ganzes“</a:t>
            </a:r>
            <a:endParaRPr lang="de-DE" sz="3600" dirty="0">
              <a:latin typeface="Frutiger LT Std 77 Black Cn"/>
              <a:cs typeface="Frutiger LT Std 77 Black Cn"/>
            </a:endParaRPr>
          </a:p>
        </p:txBody>
      </p:sp>
      <p:sp>
        <p:nvSpPr>
          <p:cNvPr id="2" name="Textfeld 1"/>
          <p:cNvSpPr txBox="1"/>
          <p:nvPr/>
        </p:nvSpPr>
        <p:spPr>
          <a:xfrm>
            <a:off x="4148674" y="3005667"/>
            <a:ext cx="2271889" cy="769441"/>
          </a:xfrm>
          <a:prstGeom prst="rect">
            <a:avLst/>
          </a:prstGeom>
          <a:noFill/>
        </p:spPr>
        <p:txBody>
          <a:bodyPr wrap="square" rtlCol="0">
            <a:spAutoFit/>
          </a:bodyPr>
          <a:lstStyle/>
          <a:p>
            <a:r>
              <a:rPr lang="de-DE" sz="4400" dirty="0" smtClean="0">
                <a:latin typeface="Frutiger LT Std 77 Black Cn"/>
                <a:cs typeface="Frutiger LT Std 77 Black Cn"/>
              </a:rPr>
              <a:t> </a:t>
            </a:r>
            <a:r>
              <a:rPr lang="de-DE" sz="3600" dirty="0" smtClean="0">
                <a:latin typeface="Frutiger LT Std 77 Black Cn"/>
                <a:cs typeface="Frutiger LT Std 77 Black Cn"/>
              </a:rPr>
              <a:t>Körper</a:t>
            </a:r>
            <a:endParaRPr lang="de-DE" sz="3600" dirty="0">
              <a:latin typeface="Frutiger LT Std 77 Black Cn"/>
              <a:cs typeface="Frutiger LT Std 77 Black Cn"/>
            </a:endParaRPr>
          </a:p>
        </p:txBody>
      </p:sp>
      <p:sp>
        <p:nvSpPr>
          <p:cNvPr id="8" name="Textfeld 7"/>
          <p:cNvSpPr txBox="1"/>
          <p:nvPr/>
        </p:nvSpPr>
        <p:spPr>
          <a:xfrm>
            <a:off x="2666998" y="4675757"/>
            <a:ext cx="1947334" cy="646331"/>
          </a:xfrm>
          <a:prstGeom prst="rect">
            <a:avLst/>
          </a:prstGeom>
          <a:noFill/>
        </p:spPr>
        <p:txBody>
          <a:bodyPr wrap="square" rtlCol="0">
            <a:spAutoFit/>
          </a:bodyPr>
          <a:lstStyle/>
          <a:p>
            <a:r>
              <a:rPr lang="de-DE" sz="3600" dirty="0" smtClean="0">
                <a:latin typeface="Frutiger LT Std 77 Black Cn"/>
                <a:cs typeface="Frutiger LT Std 77 Black Cn"/>
              </a:rPr>
              <a:t>Emotion</a:t>
            </a:r>
            <a:endParaRPr lang="de-DE" sz="3600" dirty="0">
              <a:latin typeface="Frutiger LT Std 77 Black Cn"/>
              <a:cs typeface="Frutiger LT Std 77 Black Cn"/>
            </a:endParaRPr>
          </a:p>
        </p:txBody>
      </p:sp>
      <p:sp>
        <p:nvSpPr>
          <p:cNvPr id="9" name="Textfeld 8"/>
          <p:cNvSpPr txBox="1"/>
          <p:nvPr/>
        </p:nvSpPr>
        <p:spPr>
          <a:xfrm>
            <a:off x="1157115" y="3114666"/>
            <a:ext cx="2074330" cy="646331"/>
          </a:xfrm>
          <a:prstGeom prst="rect">
            <a:avLst/>
          </a:prstGeom>
          <a:noFill/>
        </p:spPr>
        <p:txBody>
          <a:bodyPr wrap="square" rtlCol="0">
            <a:spAutoFit/>
          </a:bodyPr>
          <a:lstStyle/>
          <a:p>
            <a:r>
              <a:rPr lang="de-DE" sz="3600" dirty="0" smtClean="0">
                <a:latin typeface="Frutiger LT Std 77 Black Cn"/>
                <a:cs typeface="Frutiger LT Std 77 Black Cn"/>
              </a:rPr>
              <a:t>Verstand</a:t>
            </a:r>
            <a:endParaRPr lang="de-DE" sz="3600" dirty="0">
              <a:latin typeface="Frutiger LT Std 77 Black Cn"/>
              <a:cs typeface="Frutiger LT Std 77 Black Cn"/>
            </a:endParaRPr>
          </a:p>
        </p:txBody>
      </p:sp>
      <p:sp>
        <p:nvSpPr>
          <p:cNvPr id="11" name="Textfeld 10"/>
          <p:cNvSpPr txBox="1"/>
          <p:nvPr/>
        </p:nvSpPr>
        <p:spPr>
          <a:xfrm>
            <a:off x="6507712" y="1986119"/>
            <a:ext cx="2442052" cy="707886"/>
          </a:xfrm>
          <a:prstGeom prst="rect">
            <a:avLst/>
          </a:prstGeom>
          <a:noFill/>
        </p:spPr>
        <p:txBody>
          <a:bodyPr wrap="square" rtlCol="0">
            <a:spAutoFit/>
          </a:bodyPr>
          <a:lstStyle/>
          <a:p>
            <a:pPr algn="ctr"/>
            <a:r>
              <a:rPr lang="de-DE" sz="4000" dirty="0" smtClean="0">
                <a:latin typeface="Frutiger LT Std 77 Black Cn"/>
                <a:cs typeface="Frutiger LT Std 77 Black Cn"/>
              </a:rPr>
              <a:t>Reiz</a:t>
            </a:r>
          </a:p>
        </p:txBody>
      </p:sp>
      <p:sp>
        <p:nvSpPr>
          <p:cNvPr id="14" name="Textfeld 13"/>
          <p:cNvSpPr txBox="1"/>
          <p:nvPr/>
        </p:nvSpPr>
        <p:spPr>
          <a:xfrm>
            <a:off x="6768354" y="6475515"/>
            <a:ext cx="2078412" cy="307777"/>
          </a:xfrm>
          <a:prstGeom prst="rect">
            <a:avLst/>
          </a:prstGeom>
          <a:noFill/>
        </p:spPr>
        <p:txBody>
          <a:bodyPr wrap="none" rtlCol="0">
            <a:spAutoFit/>
          </a:bodyPr>
          <a:lstStyle/>
          <a:p>
            <a:r>
              <a:rPr lang="de-DE" sz="1400" dirty="0">
                <a:latin typeface="Frutiger LT Std 57 Cn"/>
                <a:cs typeface="Frutiger LT Std 57 Cn"/>
              </a:rPr>
              <a:t>© 2015 </a:t>
            </a:r>
            <a:r>
              <a:rPr lang="de-DE" sz="1400" dirty="0" err="1">
                <a:latin typeface="Frutiger LT Std 57 Cn"/>
                <a:cs typeface="Frutiger LT Std 57 Cn"/>
              </a:rPr>
              <a:t>www.buetefisch.de</a:t>
            </a:r>
            <a:endParaRPr lang="de-DE" sz="1400" dirty="0">
              <a:latin typeface="Frutiger LT Std 57 Cn"/>
              <a:cs typeface="Frutiger LT Std 57 Cn"/>
            </a:endParaRPr>
          </a:p>
        </p:txBody>
      </p:sp>
      <p:cxnSp>
        <p:nvCxnSpPr>
          <p:cNvPr id="22" name="Gerade Verbindung mit Pfeil 21"/>
          <p:cNvCxnSpPr/>
          <p:nvPr/>
        </p:nvCxnSpPr>
        <p:spPr>
          <a:xfrm flipH="1">
            <a:off x="6462889" y="1120588"/>
            <a:ext cx="2241182" cy="1120591"/>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Gerade Verbindung mit Pfeil 22"/>
          <p:cNvCxnSpPr/>
          <p:nvPr/>
        </p:nvCxnSpPr>
        <p:spPr>
          <a:xfrm>
            <a:off x="6768354" y="3390388"/>
            <a:ext cx="1935717" cy="0"/>
          </a:xfrm>
          <a:prstGeom prst="straightConnector1">
            <a:avLst/>
          </a:prstGeom>
          <a:ln w="28575" cmpd="sng">
            <a:solidFill>
              <a:srgbClr val="CC006A"/>
            </a:solidFill>
            <a:tailEnd type="arrow"/>
          </a:ln>
        </p:spPr>
        <p:style>
          <a:lnRef idx="2">
            <a:schemeClr val="accent1"/>
          </a:lnRef>
          <a:fillRef idx="0">
            <a:schemeClr val="accent1"/>
          </a:fillRef>
          <a:effectRef idx="1">
            <a:schemeClr val="accent1"/>
          </a:effectRef>
          <a:fontRef idx="minor">
            <a:schemeClr val="tx1"/>
          </a:fontRef>
        </p:style>
      </p:cxnSp>
      <p:sp>
        <p:nvSpPr>
          <p:cNvPr id="31" name="Textfeld 30"/>
          <p:cNvSpPr txBox="1"/>
          <p:nvPr/>
        </p:nvSpPr>
        <p:spPr>
          <a:xfrm>
            <a:off x="6474853" y="3509370"/>
            <a:ext cx="2442052" cy="707886"/>
          </a:xfrm>
          <a:prstGeom prst="rect">
            <a:avLst/>
          </a:prstGeom>
          <a:noFill/>
        </p:spPr>
        <p:txBody>
          <a:bodyPr wrap="square" rtlCol="0">
            <a:spAutoFit/>
          </a:bodyPr>
          <a:lstStyle/>
          <a:p>
            <a:pPr algn="ctr"/>
            <a:r>
              <a:rPr lang="de-DE" sz="4000" dirty="0" smtClean="0">
                <a:solidFill>
                  <a:srgbClr val="CC006A"/>
                </a:solidFill>
                <a:latin typeface="Frutiger LT Std 77 Black Cn"/>
                <a:cs typeface="Frutiger LT Std 77 Black Cn"/>
              </a:rPr>
              <a:t>Reaktion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50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linds(horizontal)">
                                      <p:cBhvr>
                                        <p:cTn id="35" dur="500"/>
                                        <p:tgtEl>
                                          <p:spTgt spid="23"/>
                                        </p:tgtEl>
                                      </p:cBhvr>
                                    </p:animEffect>
                                  </p:childTnLst>
                                </p:cTn>
                              </p:par>
                              <p:par>
                                <p:cTn id="36" presetID="3" presetClass="entr" presetSubtype="10" fill="hold" grpId="1"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blinds(horizontal)">
                                      <p:cBhvr>
                                        <p:cTn id="3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8" grpId="0"/>
      <p:bldP spid="9" grpId="0"/>
      <p:bldP spid="11" grpId="0"/>
      <p:bldP spid="31" grpId="1"/>
    </p:bld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883</Words>
  <Application>Microsoft Macintosh PowerPoint</Application>
  <PresentationFormat>Bildschirmpräsentation (4:3)</PresentationFormat>
  <Paragraphs>218</Paragraphs>
  <Slides>23</Slides>
  <Notes>11</Notes>
  <HiddenSlides>0</HiddenSlides>
  <MMClips>0</MMClips>
  <ScaleCrop>false</ScaleCrop>
  <HeadingPairs>
    <vt:vector size="4" baseType="variant">
      <vt:variant>
        <vt:lpstr>Entwurfsvorlage</vt:lpstr>
      </vt:variant>
      <vt:variant>
        <vt:i4>1</vt:i4>
      </vt:variant>
      <vt:variant>
        <vt:lpstr>Folientitel</vt:lpstr>
      </vt:variant>
      <vt:variant>
        <vt:i4>23</vt:i4>
      </vt:variant>
    </vt:vector>
  </HeadingPairs>
  <TitlesOfParts>
    <vt:vector size="24" baseType="lpstr">
      <vt:lpstr>Office-Design</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Sigi Bütefisch</dc:creator>
  <cp:lastModifiedBy>Sigi Bütefisch</cp:lastModifiedBy>
  <cp:revision>71</cp:revision>
  <dcterms:created xsi:type="dcterms:W3CDTF">2015-11-11T19:38:03Z</dcterms:created>
  <dcterms:modified xsi:type="dcterms:W3CDTF">2015-11-11T20:01:00Z</dcterms:modified>
</cp:coreProperties>
</file>